
<file path=[Content_Types].xml><?xml version="1.0" encoding="utf-8"?>
<Types xmlns="http://schemas.openxmlformats.org/package/2006/content-types">
  <Default Extension="xml" ContentType="application/xml"/>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mp4" ContentType="video/mp4"/>
  <Default Extension="rels" ContentType="application/vnd.openxmlformats-package.relationships+xml"/>
  <Override PartName="/customXml/itemProps228.xml" ContentType="application/vnd.openxmlformats-officedocument.customXmlProperties+xml"/>
  <Override PartName="/customXml/itemProps229.xml" ContentType="application/vnd.openxmlformats-officedocument.customXmlProperties+xml"/>
  <Override PartName="/customXml/itemProps23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media/image1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31.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2" r:id="rId3"/>
  </p:sldMasterIdLst>
  <p:notesMasterIdLst>
    <p:notesMasterId r:id="rId5"/>
  </p:notesMasterIdLst>
  <p:handoutMasterIdLst>
    <p:handoutMasterId r:id="rId61"/>
  </p:handoutMasterIdLst>
  <p:sldIdLst>
    <p:sldId id="256" r:id="rId4"/>
    <p:sldId id="284" r:id="rId6"/>
    <p:sldId id="303" r:id="rId7"/>
    <p:sldId id="416" r:id="rId8"/>
    <p:sldId id="417" r:id="rId9"/>
    <p:sldId id="453" r:id="rId10"/>
    <p:sldId id="454" r:id="rId11"/>
    <p:sldId id="455" r:id="rId12"/>
    <p:sldId id="456" r:id="rId13"/>
    <p:sldId id="457" r:id="rId14"/>
    <p:sldId id="458" r:id="rId15"/>
    <p:sldId id="459" r:id="rId16"/>
    <p:sldId id="460" r:id="rId17"/>
    <p:sldId id="461" r:id="rId18"/>
    <p:sldId id="462" r:id="rId19"/>
    <p:sldId id="465" r:id="rId20"/>
    <p:sldId id="463" r:id="rId21"/>
    <p:sldId id="466" r:id="rId22"/>
    <p:sldId id="467" r:id="rId23"/>
    <p:sldId id="468" r:id="rId24"/>
    <p:sldId id="469" r:id="rId25"/>
    <p:sldId id="470" r:id="rId26"/>
    <p:sldId id="471" r:id="rId27"/>
    <p:sldId id="472" r:id="rId28"/>
    <p:sldId id="473" r:id="rId29"/>
    <p:sldId id="474" r:id="rId30"/>
    <p:sldId id="475" r:id="rId31"/>
    <p:sldId id="476" r:id="rId32"/>
    <p:sldId id="477" r:id="rId33"/>
    <p:sldId id="478" r:id="rId34"/>
    <p:sldId id="479" r:id="rId35"/>
    <p:sldId id="480" r:id="rId36"/>
    <p:sldId id="481" r:id="rId37"/>
    <p:sldId id="482" r:id="rId38"/>
    <p:sldId id="483" r:id="rId39"/>
    <p:sldId id="484" r:id="rId40"/>
    <p:sldId id="493" r:id="rId41"/>
    <p:sldId id="494" r:id="rId42"/>
    <p:sldId id="495" r:id="rId43"/>
    <p:sldId id="496" r:id="rId44"/>
    <p:sldId id="497" r:id="rId45"/>
    <p:sldId id="498" r:id="rId46"/>
    <p:sldId id="499" r:id="rId47"/>
    <p:sldId id="500" r:id="rId48"/>
    <p:sldId id="501" r:id="rId49"/>
    <p:sldId id="502" r:id="rId50"/>
    <p:sldId id="503" r:id="rId51"/>
    <p:sldId id="504" r:id="rId52"/>
    <p:sldId id="505" r:id="rId53"/>
    <p:sldId id="506" r:id="rId54"/>
    <p:sldId id="508" r:id="rId55"/>
    <p:sldId id="507" r:id="rId56"/>
    <p:sldId id="509" r:id="rId57"/>
    <p:sldId id="510" r:id="rId58"/>
    <p:sldId id="511" r:id="rId59"/>
    <p:sldId id="512" r:id="rId60"/>
  </p:sldIdLst>
  <p:sldSz cx="12192000" cy="6858000"/>
  <p:notesSz cx="6858000" cy="9144000"/>
  <p:custDataLst>
    <p:tags r:id="rId69"/>
  </p:custDataLst>
  <p:defaultTextStyle>
    <a:defPPr rtl="0">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29" userDrawn="1">
          <p15:clr>
            <a:srgbClr val="A4A3A4"/>
          </p15:clr>
        </p15:guide>
        <p15:guide id="3" pos="46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 id="4" name="yyy" initials="y"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B2E15"/>
    <a:srgbClr val="0000CC"/>
    <a:srgbClr val="B7472A"/>
    <a:srgbClr val="F5F5F5"/>
    <a:srgbClr val="D24726"/>
    <a:srgbClr val="9FCDB3"/>
    <a:srgbClr val="217346"/>
    <a:srgbClr val="D9D9D9"/>
    <a:srgbClr val="F3F2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C1851354-0483-4FA2-B4C1-F56FC3325666}" styleName="{9b56cdda-e9bf-4969-9084-33f40b554916}">
    <a:wholeTbl>
      <a:tcTxStyle>
        <a:fontRef idx="none">
          <a:prstClr val="black"/>
        </a:fontRef>
      </a:tcTxStyle>
      <a:tcStyle>
        <a:tcBdr>
          <a:insideH>
            <a:ln w="6350" cmpd="sng">
              <a:solidFill>
                <a:srgbClr val="FFFFFF"/>
              </a:solidFill>
            </a:ln>
          </a:insideH>
          <a:insideV>
            <a:ln w="6350" cmpd="sng">
              <a:solidFill>
                <a:srgbClr val="FFFFFF"/>
              </a:solidFill>
            </a:ln>
          </a:insideV>
        </a:tcBdr>
        <a:fill>
          <a:solidFill>
            <a:srgbClr val="FFFFFF"/>
          </a:solidFill>
        </a:fill>
      </a:tcStyle>
    </a:wholeTbl>
    <a:band1H>
      <a:tcTxStyle>
        <a:fontRef idx="none">
          <a:prstClr val="black"/>
        </a:fontRef>
      </a:tcTxStyle>
      <a:tcStyle>
        <a:tcBdr/>
        <a:fill>
          <a:solidFill>
            <a:srgbClr val="369CD0"/>
          </a:solidFill>
        </a:fill>
      </a:tcStyle>
    </a:band1H>
    <a:band2H>
      <a:tcTxStyle>
        <a:fontRef idx="none">
          <a:prstClr val="black"/>
        </a:fontRef>
      </a:tcTxStyle>
      <a:tcStyle>
        <a:tcBdr/>
        <a:fill>
          <a:solidFill>
            <a:srgbClr val="E3F2F9"/>
          </a:solidFill>
        </a:fill>
      </a:tcStyle>
    </a:band2H>
    <a:firstRow>
      <a:tcTxStyle>
        <a:fontRef idx="none">
          <a:prstClr val="black"/>
        </a:fontRef>
      </a:tcTxStyle>
      <a:tcStyle>
        <a:tcBdr/>
        <a:fill>
          <a:solidFill>
            <a:srgbClr val="236E9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1" autoAdjust="0"/>
  </p:normalViewPr>
  <p:slideViewPr>
    <p:cSldViewPr snapToGrid="0" showGuides="1">
      <p:cViewPr varScale="1">
        <p:scale>
          <a:sx n="80" d="100"/>
          <a:sy n="80" d="100"/>
        </p:scale>
        <p:origin x="62" y="77"/>
      </p:cViewPr>
      <p:guideLst>
        <p:guide orient="horz" pos="2829"/>
        <p:guide pos="4643"/>
      </p:guideLst>
    </p:cSldViewPr>
  </p:slideViewPr>
  <p:outlineViewPr>
    <p:cViewPr>
      <p:scale>
        <a:sx n="33" d="100"/>
        <a:sy n="33" d="100"/>
      </p:scale>
      <p:origin x="0" y="0"/>
    </p:cViewPr>
  </p:outlineViewPr>
  <p:notesTextViewPr>
    <p:cViewPr>
      <p:scale>
        <a:sx n="1" d="1"/>
        <a:sy n="1" d="1"/>
      </p:scale>
      <p:origin x="0" y="0"/>
    </p:cViewPr>
  </p:notesTextViewPr>
  <p:sorterViewPr>
    <p:cViewPr>
      <p:scale>
        <a:sx n="137" d="100"/>
        <a:sy n="137" d="100"/>
      </p:scale>
      <p:origin x="0" y="0"/>
    </p:cViewPr>
  </p:sorterViewPr>
  <p:notesViewPr>
    <p:cSldViewPr snapToGrid="0">
      <p:cViewPr varScale="1">
        <p:scale>
          <a:sx n="79" d="100"/>
          <a:sy n="79" d="100"/>
        </p:scale>
        <p:origin x="3930"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9" Type="http://schemas.openxmlformats.org/officeDocument/2006/relationships/tags" Target="tags/tag231.xml"/><Relationship Id="rId68" Type="http://schemas.openxmlformats.org/officeDocument/2006/relationships/customXml" Target="../customXml/item3.xml"/><Relationship Id="rId67" Type="http://schemas.openxmlformats.org/officeDocument/2006/relationships/customXml" Target="../customXml/item2.xml"/><Relationship Id="rId66" Type="http://schemas.openxmlformats.org/officeDocument/2006/relationships/customXml" Target="../customXml/item1.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3-10-04T09:26:56.307" idx="2">
    <p:pos x="5641" y="2160"/>
    <p:text>图片替换成各自项目涉及的主题图片</p:text>
  </p:cm>
</p:cmLst>
</file>

<file path=ppt/drawings/_rels/vmlDrawing1.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0FE245C-7214-4B77-BF88-D7F8F7E6A262}" type="datetime1">
              <a:rPr lang="zh-CN" altLang="en-US" smtClean="0"/>
            </a:fld>
            <a:endParaRPr lang="zh-CN"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9C679768-A2FC-4D08-91F6-8DCE6C566B36}" type="slidenum">
              <a:rPr lang="zh-CN" smtClean="0"/>
            </a:fld>
            <a:endParaRPr lang="zh-CN"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5BD0E77-5995-4A79-A5A3-4F362802CFE1}" type="datetime1">
              <a:rPr lang="zh-CN" altLang="en-US" smtClean="0"/>
            </a:fld>
            <a:endParaRPr lang="zh-CN"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zh-CN"/>
            </a:defPPr>
          </a:lstStyle>
          <a:p>
            <a:pPr rtl="0"/>
            <a:endParaRPr lang="zh-CN"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DF61EA0F-A667-4B49-8422-0062BC55E249}" type="slidenum">
              <a:rPr lang="zh-CN" smtClean="0"/>
            </a:fld>
            <a:endParaRPr lang="zh-CN"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lang="zh-CN" sz="1200" kern="1200">
        <a:solidFill>
          <a:schemeClr val="tx1"/>
        </a:solidFill>
        <a:latin typeface="+mn-ea"/>
        <a:ea typeface="+mn-ea"/>
        <a:cs typeface="+mn-cs"/>
      </a:defRPr>
    </a:lvl1pPr>
    <a:lvl2pPr marL="457200" algn="l" defTabSz="914400" rtl="0" eaLnBrk="1" latinLnBrk="0" hangingPunct="1">
      <a:defRPr lang="zh-CN" sz="1200" kern="1200">
        <a:solidFill>
          <a:schemeClr val="tx1"/>
        </a:solidFill>
        <a:latin typeface="+mn-ea"/>
        <a:ea typeface="+mn-ea"/>
        <a:cs typeface="+mn-cs"/>
      </a:defRPr>
    </a:lvl2pPr>
    <a:lvl3pPr marL="914400" algn="l" defTabSz="914400" rtl="0" eaLnBrk="1" latinLnBrk="0" hangingPunct="1">
      <a:defRPr lang="zh-CN" sz="1200" kern="1200">
        <a:solidFill>
          <a:schemeClr val="tx1"/>
        </a:solidFill>
        <a:latin typeface="+mn-ea"/>
        <a:ea typeface="+mn-ea"/>
        <a:cs typeface="+mn-cs"/>
      </a:defRPr>
    </a:lvl3pPr>
    <a:lvl4pPr marL="1371600" algn="l" defTabSz="914400" rtl="0" eaLnBrk="1" latinLnBrk="0" hangingPunct="1">
      <a:defRPr lang="zh-CN" sz="1200" kern="1200">
        <a:solidFill>
          <a:schemeClr val="tx1"/>
        </a:solidFill>
        <a:latin typeface="+mn-ea"/>
        <a:ea typeface="+mn-ea"/>
        <a:cs typeface="+mn-cs"/>
      </a:defRPr>
    </a:lvl4pPr>
    <a:lvl5pPr marL="1828800" algn="l" defTabSz="914400" rtl="0" eaLnBrk="1" latinLnBrk="0" hangingPunct="1">
      <a:defRPr lang="zh-CN" sz="1200" kern="1200">
        <a:solidFill>
          <a:schemeClr val="tx1"/>
        </a:solidFill>
        <a:latin typeface="+mn-ea"/>
        <a:ea typeface="+mn-ea"/>
        <a:cs typeface="+mn-cs"/>
      </a:defRPr>
    </a:lvl5pPr>
    <a:lvl6pPr marL="2286000" algn="l" defTabSz="914400" rtl="0" eaLnBrk="1" latinLnBrk="0" hangingPunct="1">
      <a:defRPr lang="zh-CN" sz="1200" kern="1200">
        <a:solidFill>
          <a:schemeClr val="tx1"/>
        </a:solidFill>
        <a:latin typeface="+mn-ea"/>
        <a:ea typeface="+mn-ea"/>
        <a:cs typeface="+mn-cs"/>
      </a:defRPr>
    </a:lvl6pPr>
    <a:lvl7pPr marL="2743200" algn="l" defTabSz="914400" rtl="0" eaLnBrk="1" latinLnBrk="0" hangingPunct="1">
      <a:defRPr lang="zh-CN" sz="1200" kern="1200">
        <a:solidFill>
          <a:schemeClr val="tx1"/>
        </a:solidFill>
        <a:latin typeface="+mn-ea"/>
        <a:ea typeface="+mn-ea"/>
        <a:cs typeface="+mn-cs"/>
      </a:defRPr>
    </a:lvl7pPr>
    <a:lvl8pPr marL="3200400" algn="l" defTabSz="914400" rtl="0" eaLnBrk="1" latinLnBrk="0" hangingPunct="1">
      <a:defRPr lang="zh-CN" sz="1200" kern="1200">
        <a:solidFill>
          <a:schemeClr val="tx1"/>
        </a:solidFill>
        <a:latin typeface="+mn-ea"/>
        <a:ea typeface="+mn-ea"/>
        <a:cs typeface="+mn-cs"/>
      </a:defRPr>
    </a:lvl8pPr>
    <a:lvl9pPr marL="3657600" algn="l" defTabSz="914400" rtl="0" eaLnBrk="1" latinLnBrk="0" hangingPunct="1">
      <a:defRPr lang="zh-CN" sz="1200" kern="1200">
        <a:solidFill>
          <a:schemeClr val="tx1"/>
        </a:solidFill>
        <a:latin typeface="+mn-ea"/>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10"/>
          </p:nvPr>
        </p:nvSpPr>
        <p:spPr/>
        <p:txBody>
          <a:bodyPr rtlCol="0"/>
          <a:lstStyle>
            <a:defPPr>
              <a:defRPr lang="zh-CN"/>
            </a:defPPr>
          </a:lstStyle>
          <a:p>
            <a:pPr rtl="0"/>
            <a:fld id="{DF61EA0F-A667-4B49-8422-0062BC55E249}" type="slidenum">
              <a:rPr lang="zh-CN" smtClean="0"/>
            </a:fld>
            <a:endParaRPr 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404310" y="2484470"/>
            <a:ext cx="5463090" cy="2130561"/>
          </a:xfrm>
        </p:spPr>
        <p:txBody>
          <a:bodyPr rtlCol="0"/>
          <a:lstStyle>
            <a:lvl1pPr>
              <a:defRPr lang="zh-CN" sz="5400" b="0">
                <a:solidFill>
                  <a:schemeClr val="tx1"/>
                </a:solidFill>
              </a:defRPr>
            </a:lvl1pPr>
          </a:lstStyle>
          <a:p>
            <a:pPr rtl="0"/>
            <a:r>
              <a:rPr lang="zh-CN" altLang="en-US"/>
              <a:t>单击此处编辑母版标题样式</a:t>
            </a:r>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3">
    <p:spTree>
      <p:nvGrpSpPr>
        <p:cNvPr id="1" name=""/>
        <p:cNvGrpSpPr/>
        <p:nvPr/>
      </p:nvGrpSpPr>
      <p:grpSpPr>
        <a:xfrm>
          <a:off x="0" y="0"/>
          <a:ext cx="0" cy="0"/>
          <a:chOff x="0" y="0"/>
          <a:chExt cx="0" cy="0"/>
        </a:xfrm>
      </p:grpSpPr>
      <p:sp>
        <p:nvSpPr>
          <p:cNvPr id="3" name="箭头: 五边形 2"/>
          <p:cNvSpPr/>
          <p:nvPr userDrawn="1"/>
        </p:nvSpPr>
        <p:spPr>
          <a:xfrm>
            <a:off x="0" y="375825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3">
    <p:spTree>
      <p:nvGrpSpPr>
        <p:cNvPr id="1" name=""/>
        <p:cNvGrpSpPr/>
        <p:nvPr/>
      </p:nvGrpSpPr>
      <p:grpSpPr>
        <a:xfrm>
          <a:off x="0" y="0"/>
          <a:ext cx="0" cy="0"/>
          <a:chOff x="0" y="0"/>
          <a:chExt cx="0" cy="0"/>
        </a:xfrm>
      </p:grpSpPr>
      <p:sp>
        <p:nvSpPr>
          <p:cNvPr id="3" name="箭头: 五边形 2"/>
          <p:cNvSpPr/>
          <p:nvPr userDrawn="1"/>
        </p:nvSpPr>
        <p:spPr>
          <a:xfrm>
            <a:off x="0" y="508635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箭头: 五边形 10"/>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3">
    <p:spTree>
      <p:nvGrpSpPr>
        <p:cNvPr id="1" name=""/>
        <p:cNvGrpSpPr/>
        <p:nvPr/>
      </p:nvGrpSpPr>
      <p:grpSpPr>
        <a:xfrm>
          <a:off x="0" y="0"/>
          <a:ext cx="0" cy="0"/>
          <a:chOff x="0" y="0"/>
          <a:chExt cx="0" cy="0"/>
        </a:xfrm>
      </p:grpSpPr>
      <p:sp>
        <p:nvSpPr>
          <p:cNvPr id="3" name="箭头: 五边形 2"/>
          <p:cNvSpPr/>
          <p:nvPr userDrawn="1"/>
        </p:nvSpPr>
        <p:spPr>
          <a:xfrm>
            <a:off x="0" y="443452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0596" y="2560320"/>
            <a:ext cx="9445752" cy="3977640"/>
          </a:xfrm>
        </p:spPr>
        <p:txBody>
          <a:bodyPr vert="horz" lIns="91440" tIns="45720" rIns="91440" bIns="45720" rtlCol="0">
            <a:normAutofit/>
          </a:bodyPr>
          <a:lstStyle>
            <a:lvl1pPr>
              <a:defRPr lang="zh-CN" sz="2400" smtClean="0">
                <a:solidFill>
                  <a:schemeClr val="tx1">
                    <a:lumMod val="75000"/>
                    <a:lumOff val="25000"/>
                  </a:schemeClr>
                </a:solidFill>
                <a:latin typeface="+mn-ea"/>
                <a:ea typeface="+mn-ea"/>
              </a:defRPr>
            </a:lvl1pPr>
            <a:lvl2pPr>
              <a:defRPr lang="zh-CN" sz="1200" dirty="0" smtClean="0">
                <a:solidFill>
                  <a:schemeClr val="tx1">
                    <a:lumMod val="75000"/>
                    <a:lumOff val="25000"/>
                  </a:schemeClr>
                </a:solidFill>
                <a:latin typeface="+mn-ea"/>
                <a:ea typeface="+mn-ea"/>
              </a:defRPr>
            </a:lvl2pPr>
            <a:lvl3pPr>
              <a:defRPr lang="zh-CN" sz="1200" dirty="0" smtClean="0">
                <a:solidFill>
                  <a:schemeClr val="tx1">
                    <a:lumMod val="75000"/>
                    <a:lumOff val="25000"/>
                  </a:schemeClr>
                </a:solidFill>
                <a:latin typeface="+mn-ea"/>
                <a:ea typeface="+mn-ea"/>
              </a:defRPr>
            </a:lvl3pPr>
            <a:lvl4pPr>
              <a:defRPr lang="zh-CN" sz="1200" dirty="0" smtClean="0">
                <a:solidFill>
                  <a:schemeClr val="tx1">
                    <a:lumMod val="75000"/>
                    <a:lumOff val="25000"/>
                  </a:schemeClr>
                </a:solidFill>
                <a:latin typeface="+mn-ea"/>
                <a:ea typeface="+mn-ea"/>
              </a:defRPr>
            </a:lvl4pPr>
            <a:lvl5pPr>
              <a:defRPr lang="zh-CN" sz="1200" dirty="0">
                <a:solidFill>
                  <a:schemeClr val="tx1">
                    <a:lumMod val="75000"/>
                    <a:lumOff val="25000"/>
                  </a:schemeClr>
                </a:solidFill>
                <a:latin typeface="+mn-ea"/>
                <a:ea typeface="+mn-ea"/>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a:p>
        </p:txBody>
      </p:sp>
      <p:cxnSp>
        <p:nvCxnSpPr>
          <p:cNvPr id="3" name="直接连接符​​(S) 2"/>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rtlCol="0"/>
          <a:lstStyle>
            <a:defPPr>
              <a:defRPr lang="zh-CN"/>
            </a:defPPr>
          </a:lstStyle>
          <a:p>
            <a:pPr rtl="0"/>
            <a:r>
              <a:rPr lang="zh-CN" altLang="en-US"/>
              <a:t>单击此处编辑母版标题样式</a:t>
            </a:r>
            <a:endParaRPr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404310" y="2484470"/>
            <a:ext cx="5463090" cy="2130561"/>
          </a:xfrm>
        </p:spPr>
        <p:txBody>
          <a:bodyPr rtlCol="0"/>
          <a:lstStyle>
            <a:lvl1pPr>
              <a:defRPr lang="zh-CN" sz="5400" b="0">
                <a:solidFill>
                  <a:schemeClr val="tx1"/>
                </a:solidFill>
              </a:defRPr>
            </a:lvl1pPr>
          </a:lstStyle>
          <a:p>
            <a:pPr rtl="0"/>
            <a:r>
              <a:rPr lang="zh-CN" altLang="en-US"/>
              <a:t>单击此处编辑母版标题样式</a:t>
            </a:r>
            <a:endParaRPr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任务知识储备</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项目目标</a:t>
            </a:r>
            <a:endParaRPr lang="zh-CN" altLang="en-US" dirty="0">
              <a:solidFill>
                <a:schemeClr val="bg1"/>
              </a:solidFill>
            </a:endParaRPr>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6658253" y="659918"/>
            <a:ext cx="5059266"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工作任务四：控制元件及基本回路的认知与搭建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userDrawn="1"/>
        </p:nvSpPr>
        <p:spPr>
          <a:xfrm>
            <a:off x="2084893" y="586887"/>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任务知识储备</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任务2.1">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9" name="箭头: 五边形 18"/>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20" name="箭头: 五边形 19"/>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5" name="箭头: 五边形 4"/>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2" name="箭头: 五边形 11"/>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5" name="箭头: 五边形 14"/>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项目目标</a:t>
            </a:r>
            <a:endParaRPr lang="zh-CN" altLang="en-US" dirty="0">
              <a:solidFill>
                <a:schemeClr val="bg1"/>
              </a:solidFill>
            </a:endParaRPr>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5" name="文本框 4"/>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3">
    <p:spTree>
      <p:nvGrpSpPr>
        <p:cNvPr id="1" name=""/>
        <p:cNvGrpSpPr/>
        <p:nvPr/>
      </p:nvGrpSpPr>
      <p:grpSpPr>
        <a:xfrm>
          <a:off x="0" y="0"/>
          <a:ext cx="0" cy="0"/>
          <a:chOff x="0" y="0"/>
          <a:chExt cx="0" cy="0"/>
        </a:xfrm>
      </p:grpSpPr>
      <p:sp>
        <p:nvSpPr>
          <p:cNvPr id="3" name="箭头: 五边形 2"/>
          <p:cNvSpPr/>
          <p:nvPr userDrawn="1"/>
        </p:nvSpPr>
        <p:spPr>
          <a:xfrm>
            <a:off x="0" y="443452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_3">
    <p:spTree>
      <p:nvGrpSpPr>
        <p:cNvPr id="1" name=""/>
        <p:cNvGrpSpPr/>
        <p:nvPr/>
      </p:nvGrpSpPr>
      <p:grpSpPr>
        <a:xfrm>
          <a:off x="0" y="0"/>
          <a:ext cx="0" cy="0"/>
          <a:chOff x="0" y="0"/>
          <a:chExt cx="0" cy="0"/>
        </a:xfrm>
      </p:grpSpPr>
      <p:sp>
        <p:nvSpPr>
          <p:cNvPr id="3" name="箭头: 五边形 2"/>
          <p:cNvSpPr/>
          <p:nvPr userDrawn="1"/>
        </p:nvSpPr>
        <p:spPr>
          <a:xfrm>
            <a:off x="0" y="443452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文本框 10"/>
          <p:cNvSpPr txBox="1"/>
          <p:nvPr userDrawn="1"/>
        </p:nvSpPr>
        <p:spPr>
          <a:xfrm>
            <a:off x="7067551" y="659918"/>
            <a:ext cx="4649968" cy="40011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3">
    <p:spTree>
      <p:nvGrpSpPr>
        <p:cNvPr id="1" name=""/>
        <p:cNvGrpSpPr/>
        <p:nvPr/>
      </p:nvGrpSpPr>
      <p:grpSpPr>
        <a:xfrm>
          <a:off x="0" y="0"/>
          <a:ext cx="0" cy="0"/>
          <a:chOff x="0" y="0"/>
          <a:chExt cx="0" cy="0"/>
        </a:xfrm>
      </p:grpSpPr>
      <p:sp>
        <p:nvSpPr>
          <p:cNvPr id="3" name="箭头: 五边形 2"/>
          <p:cNvSpPr/>
          <p:nvPr userDrawn="1"/>
        </p:nvSpPr>
        <p:spPr>
          <a:xfrm>
            <a:off x="0" y="508635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箭头: 五边形 10"/>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3">
    <p:spTree>
      <p:nvGrpSpPr>
        <p:cNvPr id="1" name=""/>
        <p:cNvGrpSpPr/>
        <p:nvPr/>
      </p:nvGrpSpPr>
      <p:grpSpPr>
        <a:xfrm>
          <a:off x="0" y="0"/>
          <a:ext cx="0" cy="0"/>
          <a:chOff x="0" y="0"/>
          <a:chExt cx="0" cy="0"/>
        </a:xfrm>
      </p:grpSpPr>
      <p:sp>
        <p:nvSpPr>
          <p:cNvPr id="3" name="箭头: 五边形 2"/>
          <p:cNvSpPr/>
          <p:nvPr userDrawn="1"/>
        </p:nvSpPr>
        <p:spPr>
          <a:xfrm>
            <a:off x="0" y="375825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0596" y="2560320"/>
            <a:ext cx="9445752" cy="3977640"/>
          </a:xfrm>
        </p:spPr>
        <p:txBody>
          <a:bodyPr vert="horz" lIns="91440" tIns="45720" rIns="91440" bIns="45720" rtlCol="0">
            <a:normAutofit/>
          </a:bodyPr>
          <a:lstStyle>
            <a:lvl1pPr>
              <a:defRPr lang="zh-CN" sz="2400" smtClean="0">
                <a:solidFill>
                  <a:schemeClr val="tx1">
                    <a:lumMod val="75000"/>
                    <a:lumOff val="25000"/>
                  </a:schemeClr>
                </a:solidFill>
                <a:latin typeface="+mn-ea"/>
                <a:ea typeface="+mn-ea"/>
              </a:defRPr>
            </a:lvl1pPr>
            <a:lvl2pPr>
              <a:defRPr lang="zh-CN" sz="1200" dirty="0" smtClean="0">
                <a:solidFill>
                  <a:schemeClr val="tx1">
                    <a:lumMod val="75000"/>
                    <a:lumOff val="25000"/>
                  </a:schemeClr>
                </a:solidFill>
                <a:latin typeface="+mn-ea"/>
                <a:ea typeface="+mn-ea"/>
              </a:defRPr>
            </a:lvl2pPr>
            <a:lvl3pPr>
              <a:defRPr lang="zh-CN" sz="1200" dirty="0" smtClean="0">
                <a:solidFill>
                  <a:schemeClr val="tx1">
                    <a:lumMod val="75000"/>
                    <a:lumOff val="25000"/>
                  </a:schemeClr>
                </a:solidFill>
                <a:latin typeface="+mn-ea"/>
                <a:ea typeface="+mn-ea"/>
              </a:defRPr>
            </a:lvl3pPr>
            <a:lvl4pPr>
              <a:defRPr lang="zh-CN" sz="1200" dirty="0" smtClean="0">
                <a:solidFill>
                  <a:schemeClr val="tx1">
                    <a:lumMod val="75000"/>
                    <a:lumOff val="25000"/>
                  </a:schemeClr>
                </a:solidFill>
                <a:latin typeface="+mn-ea"/>
                <a:ea typeface="+mn-ea"/>
              </a:defRPr>
            </a:lvl4pPr>
            <a:lvl5pPr>
              <a:defRPr lang="zh-CN" sz="1200" dirty="0">
                <a:solidFill>
                  <a:schemeClr val="tx1">
                    <a:lumMod val="75000"/>
                    <a:lumOff val="25000"/>
                  </a:schemeClr>
                </a:solidFill>
                <a:latin typeface="+mn-ea"/>
                <a:ea typeface="+mn-ea"/>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a:p>
        </p:txBody>
      </p:sp>
      <p:cxnSp>
        <p:nvCxnSpPr>
          <p:cNvPr id="3" name="直接连接符​​(S) 2"/>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rtlCol="0"/>
          <a:lstStyle>
            <a:defPPr>
              <a:defRPr lang="zh-CN"/>
            </a:defPPr>
          </a:lstStyle>
          <a:p>
            <a:pPr rtl="0"/>
            <a:r>
              <a:rPr lang="zh-CN" altLang="en-US"/>
              <a:t>单击此处编辑母版标题样式</a:t>
            </a:r>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userDrawn="1"/>
        </p:nvSpPr>
        <p:spPr>
          <a:xfrm>
            <a:off x="2084893" y="586887"/>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任务2.1">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5523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3" name="箭头: 五边形 2"/>
          <p:cNvSpPr/>
          <p:nvPr userDrawn="1"/>
        </p:nvSpPr>
        <p:spPr>
          <a:xfrm>
            <a:off x="0" y="3103243"/>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任务思考</a:t>
            </a:r>
            <a:endParaRPr lang="zh-CN" altLang="en-US" dirty="0">
              <a:solidFill>
                <a:srgbClr val="FFFF00"/>
              </a:solidFill>
            </a:endParaRPr>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4" Type="http://schemas.openxmlformats.org/officeDocument/2006/relationships/theme" Target="../theme/theme2.xml"/><Relationship Id="rId23" Type="http://schemas.openxmlformats.org/officeDocument/2006/relationships/slideLayout" Target="../slideLayouts/slideLayout36.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0" Type="http://schemas.openxmlformats.org/officeDocument/2006/relationships/slideLayout" Target="../slideLayouts/slideLayout33.xml"/><Relationship Id="rId2" Type="http://schemas.openxmlformats.org/officeDocument/2006/relationships/slideLayout" Target="../slideLayouts/slideLayout15.xml"/><Relationship Id="rId19" Type="http://schemas.openxmlformats.org/officeDocument/2006/relationships/slideLayout" Target="../slideLayouts/slideLayout32.xml"/><Relationship Id="rId18" Type="http://schemas.openxmlformats.org/officeDocument/2006/relationships/slideLayout" Target="../slideLayouts/slideLayout31.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44500" y="430609"/>
            <a:ext cx="6996684" cy="640080"/>
          </a:xfrm>
          <a:prstGeom prst="rect">
            <a:avLst/>
          </a:prstGeom>
        </p:spPr>
        <p:txBody>
          <a:bodyPr vert="horz" lIns="91440" tIns="45720" rIns="91440" bIns="45720" rtlCol="0" anchor="t" anchorCtr="0">
            <a:normAutofit/>
          </a:bodyPr>
          <a:lstStyle>
            <a:defPPr>
              <a:defRPr lang="zh-CN"/>
            </a:defPPr>
          </a:lstStyle>
          <a:p>
            <a:pPr rtl="0"/>
            <a:r>
              <a:rPr lang="zh-CN"/>
              <a:t>单击此处编辑母版标题样式</a:t>
            </a:r>
            <a:endParaRPr lang="zh-CN"/>
          </a:p>
        </p:txBody>
      </p:sp>
      <p:sp>
        <p:nvSpPr>
          <p:cNvPr id="3" name="文本占位符 2"/>
          <p:cNvSpPr>
            <a:spLocks noGrp="1"/>
          </p:cNvSpPr>
          <p:nvPr>
            <p:ph type="body" idx="1"/>
          </p:nvPr>
        </p:nvSpPr>
        <p:spPr>
          <a:xfrm>
            <a:off x="419100" y="1447800"/>
            <a:ext cx="5327904" cy="3977640"/>
          </a:xfrm>
          <a:prstGeom prst="rect">
            <a:avLst/>
          </a:prstGeom>
        </p:spPr>
        <p:txBody>
          <a:bodyPr vert="horz" lIns="91440" tIns="45720" rIns="91440" bIns="45720" rtlCol="0">
            <a:normAutofit/>
          </a:bodyPr>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288B9EBC-A6D8-49FD-AD14-2A312A02B0EE}" type="datetime1">
              <a:rPr lang="zh-CN" altLang="en-US" smtClean="0"/>
            </a:fld>
            <a:endParaRPr lang="zh-CN"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914400" rtl="0" eaLnBrk="1" latinLnBrk="0" hangingPunct="1">
        <a:spcBef>
          <a:spcPct val="0"/>
        </a:spcBef>
        <a:buNone/>
        <a:defRPr lang="zh-CN" sz="2800" kern="1200">
          <a:solidFill>
            <a:schemeClr val="tx1"/>
          </a:solidFill>
          <a:latin typeface="+mn-ea"/>
          <a:ea typeface="+mn-ea"/>
          <a:cs typeface="+mj-cs"/>
        </a:defRPr>
      </a:lvl1pPr>
    </p:titleStyle>
    <p:body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p:bodyStyle>
    <p:otherStyle>
      <a:defPPr>
        <a:defRPr lang="zh-CN"/>
      </a:defPPr>
      <a:lvl1pPr marL="0" algn="l" defTabSz="914400" rtl="0" eaLnBrk="1" latinLnBrk="0" hangingPunct="1">
        <a:defRPr lang="zh-CN" sz="1800" kern="1200">
          <a:solidFill>
            <a:schemeClr val="tx1"/>
          </a:solidFill>
          <a:latin typeface="+mn-ea"/>
          <a:ea typeface="+mn-ea"/>
          <a:cs typeface="+mn-cs"/>
        </a:defRPr>
      </a:lvl1pPr>
      <a:lvl2pPr marL="457200" algn="l" defTabSz="914400" rtl="0" eaLnBrk="1" latinLnBrk="0" hangingPunct="1">
        <a:defRPr lang="zh-CN" sz="1800" kern="1200">
          <a:solidFill>
            <a:schemeClr val="tx1"/>
          </a:solidFill>
          <a:latin typeface="+mn-ea"/>
          <a:ea typeface="+mn-ea"/>
          <a:cs typeface="+mn-cs"/>
        </a:defRPr>
      </a:lvl2pPr>
      <a:lvl3pPr marL="914400" algn="l" defTabSz="914400" rtl="0" eaLnBrk="1" latinLnBrk="0" hangingPunct="1">
        <a:defRPr lang="zh-CN" sz="1800" kern="1200">
          <a:solidFill>
            <a:schemeClr val="tx1"/>
          </a:solidFill>
          <a:latin typeface="+mn-ea"/>
          <a:ea typeface="+mn-ea"/>
          <a:cs typeface="+mn-cs"/>
        </a:defRPr>
      </a:lvl3pPr>
      <a:lvl4pPr marL="1371600" algn="l" defTabSz="914400" rtl="0" eaLnBrk="1" latinLnBrk="0" hangingPunct="1">
        <a:defRPr lang="zh-CN" sz="1800" kern="1200">
          <a:solidFill>
            <a:schemeClr val="tx1"/>
          </a:solidFill>
          <a:latin typeface="+mn-ea"/>
          <a:ea typeface="+mn-ea"/>
          <a:cs typeface="+mn-cs"/>
        </a:defRPr>
      </a:lvl4pPr>
      <a:lvl5pPr marL="1828800" algn="l" defTabSz="914400" rtl="0" eaLnBrk="1" latinLnBrk="0" hangingPunct="1">
        <a:defRPr lang="zh-CN" sz="1800" kern="1200">
          <a:solidFill>
            <a:schemeClr val="tx1"/>
          </a:solidFill>
          <a:latin typeface="+mn-ea"/>
          <a:ea typeface="+mn-ea"/>
          <a:cs typeface="+mn-cs"/>
        </a:defRPr>
      </a:lvl5pPr>
      <a:lvl6pPr marL="2286000" algn="l" defTabSz="914400" rtl="0" eaLnBrk="1" latinLnBrk="0" hangingPunct="1">
        <a:defRPr lang="zh-CN" sz="1800" kern="1200">
          <a:solidFill>
            <a:schemeClr val="tx1"/>
          </a:solidFill>
          <a:latin typeface="+mn-ea"/>
          <a:ea typeface="+mn-ea"/>
          <a:cs typeface="+mn-cs"/>
        </a:defRPr>
      </a:lvl6pPr>
      <a:lvl7pPr marL="2743200" algn="l" defTabSz="914400" rtl="0" eaLnBrk="1" latinLnBrk="0" hangingPunct="1">
        <a:defRPr lang="zh-CN" sz="1800" kern="1200">
          <a:solidFill>
            <a:schemeClr val="tx1"/>
          </a:solidFill>
          <a:latin typeface="+mn-ea"/>
          <a:ea typeface="+mn-ea"/>
          <a:cs typeface="+mn-cs"/>
        </a:defRPr>
      </a:lvl7pPr>
      <a:lvl8pPr marL="3200400" algn="l" defTabSz="914400" rtl="0" eaLnBrk="1" latinLnBrk="0" hangingPunct="1">
        <a:defRPr lang="zh-CN" sz="1800" kern="1200">
          <a:solidFill>
            <a:schemeClr val="tx1"/>
          </a:solidFill>
          <a:latin typeface="+mn-ea"/>
          <a:ea typeface="+mn-ea"/>
          <a:cs typeface="+mn-cs"/>
        </a:defRPr>
      </a:lvl8pPr>
      <a:lvl9pPr marL="3657600" algn="l" defTabSz="914400" rtl="0" eaLnBrk="1" latinLnBrk="0" hangingPunct="1">
        <a:defRPr lang="zh-CN" sz="1800" kern="1200">
          <a:solidFill>
            <a:schemeClr val="tx1"/>
          </a:solidFill>
          <a:latin typeface="+mn-ea"/>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44500" y="430609"/>
            <a:ext cx="6996684" cy="640080"/>
          </a:xfrm>
          <a:prstGeom prst="rect">
            <a:avLst/>
          </a:prstGeom>
        </p:spPr>
        <p:txBody>
          <a:bodyPr vert="horz" lIns="91440" tIns="45720" rIns="91440" bIns="45720" rtlCol="0" anchor="t" anchorCtr="0">
            <a:normAutofit/>
          </a:bodyPr>
          <a:lstStyle>
            <a:defPPr>
              <a:defRPr lang="zh-CN"/>
            </a:defPPr>
          </a:lstStyle>
          <a:p>
            <a:pPr rtl="0"/>
            <a:r>
              <a:rPr lang="zh-CN"/>
              <a:t>单击此处编辑母版标题样式</a:t>
            </a:r>
            <a:endParaRPr lang="zh-CN"/>
          </a:p>
        </p:txBody>
      </p:sp>
      <p:sp>
        <p:nvSpPr>
          <p:cNvPr id="3" name="文本占位符 2"/>
          <p:cNvSpPr>
            <a:spLocks noGrp="1"/>
          </p:cNvSpPr>
          <p:nvPr>
            <p:ph type="body" idx="1"/>
          </p:nvPr>
        </p:nvSpPr>
        <p:spPr>
          <a:xfrm>
            <a:off x="419100" y="1447800"/>
            <a:ext cx="5327904" cy="3977640"/>
          </a:xfrm>
          <a:prstGeom prst="rect">
            <a:avLst/>
          </a:prstGeom>
        </p:spPr>
        <p:txBody>
          <a:bodyPr vert="horz" lIns="91440" tIns="45720" rIns="91440" bIns="45720" rtlCol="0">
            <a:normAutofit/>
          </a:bodyPr>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288B9EBC-A6D8-49FD-AD14-2A312A02B0EE}" type="datetime1">
              <a:rPr lang="zh-CN" altLang="en-US" smtClean="0"/>
            </a:fld>
            <a:endParaRPr lang="zh-CN"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Lst>
  <p:hf sldNum="0" hdr="0" ftr="0" dt="0"/>
  <p:txStyles>
    <p:titleStyle>
      <a:lvl1pPr algn="l" defTabSz="914400" rtl="0" eaLnBrk="1" latinLnBrk="0" hangingPunct="1">
        <a:spcBef>
          <a:spcPct val="0"/>
        </a:spcBef>
        <a:buNone/>
        <a:defRPr lang="zh-CN" sz="2800" kern="1200">
          <a:solidFill>
            <a:schemeClr val="tx1"/>
          </a:solidFill>
          <a:latin typeface="+mn-ea"/>
          <a:ea typeface="+mn-ea"/>
          <a:cs typeface="+mj-cs"/>
        </a:defRPr>
      </a:lvl1pPr>
    </p:titleStyle>
    <p:body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p:bodyStyle>
    <p:otherStyle>
      <a:defPPr>
        <a:defRPr lang="zh-CN"/>
      </a:defPPr>
      <a:lvl1pPr marL="0" algn="l" defTabSz="914400" rtl="0" eaLnBrk="1" latinLnBrk="0" hangingPunct="1">
        <a:defRPr lang="zh-CN" sz="1800" kern="1200">
          <a:solidFill>
            <a:schemeClr val="tx1"/>
          </a:solidFill>
          <a:latin typeface="+mn-ea"/>
          <a:ea typeface="+mn-ea"/>
          <a:cs typeface="+mn-cs"/>
        </a:defRPr>
      </a:lvl1pPr>
      <a:lvl2pPr marL="457200" algn="l" defTabSz="914400" rtl="0" eaLnBrk="1" latinLnBrk="0" hangingPunct="1">
        <a:defRPr lang="zh-CN" sz="1800" kern="1200">
          <a:solidFill>
            <a:schemeClr val="tx1"/>
          </a:solidFill>
          <a:latin typeface="+mn-ea"/>
          <a:ea typeface="+mn-ea"/>
          <a:cs typeface="+mn-cs"/>
        </a:defRPr>
      </a:lvl2pPr>
      <a:lvl3pPr marL="914400" algn="l" defTabSz="914400" rtl="0" eaLnBrk="1" latinLnBrk="0" hangingPunct="1">
        <a:defRPr lang="zh-CN" sz="1800" kern="1200">
          <a:solidFill>
            <a:schemeClr val="tx1"/>
          </a:solidFill>
          <a:latin typeface="+mn-ea"/>
          <a:ea typeface="+mn-ea"/>
          <a:cs typeface="+mn-cs"/>
        </a:defRPr>
      </a:lvl3pPr>
      <a:lvl4pPr marL="1371600" algn="l" defTabSz="914400" rtl="0" eaLnBrk="1" latinLnBrk="0" hangingPunct="1">
        <a:defRPr lang="zh-CN" sz="1800" kern="1200">
          <a:solidFill>
            <a:schemeClr val="tx1"/>
          </a:solidFill>
          <a:latin typeface="+mn-ea"/>
          <a:ea typeface="+mn-ea"/>
          <a:cs typeface="+mn-cs"/>
        </a:defRPr>
      </a:lvl4pPr>
      <a:lvl5pPr marL="1828800" algn="l" defTabSz="914400" rtl="0" eaLnBrk="1" latinLnBrk="0" hangingPunct="1">
        <a:defRPr lang="zh-CN" sz="1800" kern="1200">
          <a:solidFill>
            <a:schemeClr val="tx1"/>
          </a:solidFill>
          <a:latin typeface="+mn-ea"/>
          <a:ea typeface="+mn-ea"/>
          <a:cs typeface="+mn-cs"/>
        </a:defRPr>
      </a:lvl5pPr>
      <a:lvl6pPr marL="2286000" algn="l" defTabSz="914400" rtl="0" eaLnBrk="1" latinLnBrk="0" hangingPunct="1">
        <a:defRPr lang="zh-CN" sz="1800" kern="1200">
          <a:solidFill>
            <a:schemeClr val="tx1"/>
          </a:solidFill>
          <a:latin typeface="+mn-ea"/>
          <a:ea typeface="+mn-ea"/>
          <a:cs typeface="+mn-cs"/>
        </a:defRPr>
      </a:lvl6pPr>
      <a:lvl7pPr marL="2743200" algn="l" defTabSz="914400" rtl="0" eaLnBrk="1" latinLnBrk="0" hangingPunct="1">
        <a:defRPr lang="zh-CN" sz="1800" kern="1200">
          <a:solidFill>
            <a:schemeClr val="tx1"/>
          </a:solidFill>
          <a:latin typeface="+mn-ea"/>
          <a:ea typeface="+mn-ea"/>
          <a:cs typeface="+mn-cs"/>
        </a:defRPr>
      </a:lvl7pPr>
      <a:lvl8pPr marL="3200400" algn="l" defTabSz="914400" rtl="0" eaLnBrk="1" latinLnBrk="0" hangingPunct="1">
        <a:defRPr lang="zh-CN" sz="1800" kern="1200">
          <a:solidFill>
            <a:schemeClr val="tx1"/>
          </a:solidFill>
          <a:latin typeface="+mn-ea"/>
          <a:ea typeface="+mn-ea"/>
          <a:cs typeface="+mn-cs"/>
        </a:defRPr>
      </a:lvl8pPr>
      <a:lvl9pPr marL="3657600" algn="l" defTabSz="914400" rtl="0" eaLnBrk="1" latinLnBrk="0" hangingPunct="1">
        <a:defRPr lang="zh-CN" sz="1800" kern="1200">
          <a:solidFill>
            <a:schemeClr val="tx1"/>
          </a:solidFill>
          <a:latin typeface="+mn-ea"/>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comments" Target="../comments/comment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image" Target="../media/image22.png"/><Relationship Id="rId6" Type="http://schemas.openxmlformats.org/officeDocument/2006/relationships/tags" Target="../tags/tag56.xml"/><Relationship Id="rId5" Type="http://schemas.microsoft.com/office/2007/relationships/media" Target="../media/media1.mp4"/><Relationship Id="rId4" Type="http://schemas.openxmlformats.org/officeDocument/2006/relationships/video" Target="../media/media1.mp4"/><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60.xml"/><Relationship Id="rId5" Type="http://schemas.openxmlformats.org/officeDocument/2006/relationships/image" Target="../media/image23.png"/><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24.png"/><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25.png"/><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27.jpeg"/><Relationship Id="rId4" Type="http://schemas.openxmlformats.org/officeDocument/2006/relationships/image" Target="../media/image26.png"/><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image" Target="../media/image29.png"/><Relationship Id="rId7" Type="http://schemas.microsoft.com/office/2007/relationships/media" Target="../media/media3.mp4"/><Relationship Id="rId6" Type="http://schemas.openxmlformats.org/officeDocument/2006/relationships/video" Target="../media/media3.mp4"/><Relationship Id="rId5" Type="http://schemas.openxmlformats.org/officeDocument/2006/relationships/image" Target="../media/image28.png"/><Relationship Id="rId4" Type="http://schemas.microsoft.com/office/2007/relationships/media" Target="../media/media2.mp4"/><Relationship Id="rId3" Type="http://schemas.openxmlformats.org/officeDocument/2006/relationships/video" Target="../media/media2.mp4"/><Relationship Id="rId2" Type="http://schemas.openxmlformats.org/officeDocument/2006/relationships/tags" Target="../tags/tag67.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9" Type="http://schemas.openxmlformats.org/officeDocument/2006/relationships/image" Target="../media/image33.wmf"/><Relationship Id="rId8" Type="http://schemas.openxmlformats.org/officeDocument/2006/relationships/oleObject" Target="../embeddings/oleObject2.bin"/><Relationship Id="rId7" Type="http://schemas.openxmlformats.org/officeDocument/2006/relationships/tags" Target="../tags/tag75.xml"/><Relationship Id="rId6" Type="http://schemas.openxmlformats.org/officeDocument/2006/relationships/image" Target="../media/image32.wmf"/><Relationship Id="rId5" Type="http://schemas.openxmlformats.org/officeDocument/2006/relationships/oleObject" Target="../embeddings/oleObject1.bin"/><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vmlDrawing" Target="../drawings/vmlDrawing1.v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80.xml"/><Relationship Id="rId6" Type="http://schemas.openxmlformats.org/officeDocument/2006/relationships/image" Target="../media/image34.jpeg"/><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6" Type="http://schemas.openxmlformats.org/officeDocument/2006/relationships/notesSlide" Target="../notesSlides/notesSlide2.xml"/><Relationship Id="rId35" Type="http://schemas.openxmlformats.org/officeDocument/2006/relationships/slideLayout" Target="../slideLayouts/slideLayout3.xml"/><Relationship Id="rId34" Type="http://schemas.openxmlformats.org/officeDocument/2006/relationships/tags" Target="../tags/tag30.xml"/><Relationship Id="rId33" Type="http://schemas.openxmlformats.org/officeDocument/2006/relationships/image" Target="../media/image6.png"/><Relationship Id="rId32" Type="http://schemas.openxmlformats.org/officeDocument/2006/relationships/tags" Target="../tags/tag29.xml"/><Relationship Id="rId31" Type="http://schemas.openxmlformats.org/officeDocument/2006/relationships/hyperlink" Target="https://creativecommons.org/licenses/by-nc-sa/3.0/" TargetMode="External"/><Relationship Id="rId30" Type="http://schemas.openxmlformats.org/officeDocument/2006/relationships/hyperlink" Target="https://www.editage.cn/insights/2013.html" TargetMode="External"/><Relationship Id="rId3" Type="http://schemas.openxmlformats.org/officeDocument/2006/relationships/tags" Target="../tags/tag3.xml"/><Relationship Id="rId29" Type="http://schemas.openxmlformats.org/officeDocument/2006/relationships/image" Target="../media/image5.jpeg"/><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image" Target="../media/image36.png"/><Relationship Id="rId8" Type="http://schemas.microsoft.com/office/2007/relationships/media" Target="../media/media5.mp4"/><Relationship Id="rId7" Type="http://schemas.openxmlformats.org/officeDocument/2006/relationships/video" Target="../media/media5.mp4"/><Relationship Id="rId6" Type="http://schemas.openxmlformats.org/officeDocument/2006/relationships/image" Target="../media/image35.png"/><Relationship Id="rId5" Type="http://schemas.microsoft.com/office/2007/relationships/media" Target="../media/media4.mp4"/><Relationship Id="rId4" Type="http://schemas.openxmlformats.org/officeDocument/2006/relationships/video" Target="../media/media4.mp4"/><Relationship Id="rId3" Type="http://schemas.openxmlformats.org/officeDocument/2006/relationships/tags" Target="../tags/tag82.xml"/><Relationship Id="rId2" Type="http://schemas.openxmlformats.org/officeDocument/2006/relationships/tags" Target="../tags/tag81.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image" Target="../media/image38.jpeg"/><Relationship Id="rId7" Type="http://schemas.openxmlformats.org/officeDocument/2006/relationships/tags" Target="../tags/tag87.xml"/><Relationship Id="rId6" Type="http://schemas.openxmlformats.org/officeDocument/2006/relationships/image" Target="../media/image37.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image" Target="../media/image39.jpeg"/><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image" Target="../media/image39.jpeg"/><Relationship Id="rId7" Type="http://schemas.openxmlformats.org/officeDocument/2006/relationships/tags" Target="../tags/tag96.xml"/><Relationship Id="rId6" Type="http://schemas.openxmlformats.org/officeDocument/2006/relationships/image" Target="../media/image40.png"/><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image" Target="../media/image42.jpeg"/><Relationship Id="rId7" Type="http://schemas.openxmlformats.org/officeDocument/2006/relationships/tags" Target="../tags/tag101.xml"/><Relationship Id="rId6" Type="http://schemas.openxmlformats.org/officeDocument/2006/relationships/image" Target="../media/image41.jpe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media/image44.jpeg"/><Relationship Id="rId7" Type="http://schemas.openxmlformats.org/officeDocument/2006/relationships/tags" Target="../tags/tag106.xml"/><Relationship Id="rId6" Type="http://schemas.openxmlformats.org/officeDocument/2006/relationships/image" Target="../media/image43.jpe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image" Target="../media/image45.png"/><Relationship Id="rId6" Type="http://schemas.microsoft.com/office/2007/relationships/media" Target="../media/media6.mp4"/><Relationship Id="rId5" Type="http://schemas.openxmlformats.org/officeDocument/2006/relationships/video" Target="../media/media6.mp4"/><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tags" Target="../tags/tag116.xml"/><Relationship Id="rId7" Type="http://schemas.openxmlformats.org/officeDocument/2006/relationships/image" Target="../media/image46.jpeg"/><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media/image49.png"/><Relationship Id="rId7" Type="http://schemas.openxmlformats.org/officeDocument/2006/relationships/tags" Target="../tags/tag121.xml"/><Relationship Id="rId6" Type="http://schemas.openxmlformats.org/officeDocument/2006/relationships/image" Target="../media/image48.pn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image" Target="../media/image51.jpeg"/><Relationship Id="rId7" Type="http://schemas.openxmlformats.org/officeDocument/2006/relationships/tags" Target="../tags/tag127.xml"/><Relationship Id="rId6" Type="http://schemas.openxmlformats.org/officeDocument/2006/relationships/image" Target="../media/image50.png"/><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0.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134.xml"/><Relationship Id="rId7" Type="http://schemas.openxmlformats.org/officeDocument/2006/relationships/image" Target="../media/image52.jpeg"/><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9" Type="http://schemas.openxmlformats.org/officeDocument/2006/relationships/image" Target="../media/image55.jpeg"/><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image" Target="../media/image54.png"/><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9" Type="http://schemas.openxmlformats.org/officeDocument/2006/relationships/image" Target="../media/image57.jpeg"/><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image" Target="../media/image56.jpeg"/><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tags" Target="../tags/tag152.xml"/><Relationship Id="rId7" Type="http://schemas.openxmlformats.org/officeDocument/2006/relationships/image" Target="../media/image58.jpeg"/><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9" Type="http://schemas.openxmlformats.org/officeDocument/2006/relationships/image" Target="../media/image61.jpeg"/><Relationship Id="rId8" Type="http://schemas.openxmlformats.org/officeDocument/2006/relationships/tags" Target="../tags/tag158.xml"/><Relationship Id="rId7" Type="http://schemas.openxmlformats.org/officeDocument/2006/relationships/image" Target="../media/image60.jpeg"/><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0" Type="http://schemas.openxmlformats.org/officeDocument/2006/relationships/slideLayout" Target="../slideLayouts/slideLayout27.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image" Target="../media/image62.jpeg"/><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image" Target="../media/image65.png"/><Relationship Id="rId7" Type="http://schemas.openxmlformats.org/officeDocument/2006/relationships/image" Target="../media/image64.png"/><Relationship Id="rId6" Type="http://schemas.openxmlformats.org/officeDocument/2006/relationships/image" Target="../media/image63.jpeg"/><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66.pn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tags" Target="../tags/tag167.xml"/><Relationship Id="rId1" Type="http://schemas.openxmlformats.org/officeDocument/2006/relationships/image" Target="../media/image7.png"/></Relationships>
</file>

<file path=ppt/slides/_rels/slide3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image" Target="../media/image67.png"/><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4" Type="http://schemas.openxmlformats.org/officeDocument/2006/relationships/slideLayout" Target="../slideLayouts/slideLayout31.xml"/><Relationship Id="rId13" Type="http://schemas.openxmlformats.org/officeDocument/2006/relationships/image" Target="../media/image68.png"/><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image" Target="../media/image7.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69.png"/><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tags" Target="../tags/tag34.xml"/><Relationship Id="rId4" Type="http://schemas.openxmlformats.org/officeDocument/2006/relationships/image" Target="../media/image8.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70.png"/><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image" Target="../media/image7.png"/></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71.png"/><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image" Target="../media/image7.pn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image" Target="../media/image7.png"/></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74.jpeg"/><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image" Target="../media/image7.png"/></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image" Target="../media/image7.png"/></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image" Target="../media/image78.png"/><Relationship Id="rId5" Type="http://schemas.openxmlformats.org/officeDocument/2006/relationships/image" Target="../media/image77.jpeg"/><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image" Target="../media/image7.png"/></Relationships>
</file>

<file path=ppt/slides/_rels/slide46.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image" Target="../media/image82.png"/><Relationship Id="rId7" Type="http://schemas.openxmlformats.org/officeDocument/2006/relationships/image" Target="../media/image81.jpeg"/><Relationship Id="rId6" Type="http://schemas.openxmlformats.org/officeDocument/2006/relationships/image" Target="../media/image80.png"/><Relationship Id="rId5" Type="http://schemas.openxmlformats.org/officeDocument/2006/relationships/image" Target="../media/image79.jpeg"/><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6" Type="http://schemas.openxmlformats.org/officeDocument/2006/relationships/slideLayout" Target="../slideLayouts/slideLayout31.xml"/><Relationship Id="rId15" Type="http://schemas.openxmlformats.org/officeDocument/2006/relationships/tags" Target="../tags/tag210.xml"/><Relationship Id="rId14" Type="http://schemas.openxmlformats.org/officeDocument/2006/relationships/image" Target="../media/image86.png"/><Relationship Id="rId13" Type="http://schemas.openxmlformats.org/officeDocument/2006/relationships/image" Target="../media/image85.jpeg"/><Relationship Id="rId12" Type="http://schemas.openxmlformats.org/officeDocument/2006/relationships/tags" Target="../tags/tag209.xml"/><Relationship Id="rId11" Type="http://schemas.openxmlformats.org/officeDocument/2006/relationships/image" Target="../media/image84.png"/><Relationship Id="rId10" Type="http://schemas.openxmlformats.org/officeDocument/2006/relationships/image" Target="../media/image83.jpeg"/><Relationship Id="rId1" Type="http://schemas.openxmlformats.org/officeDocument/2006/relationships/image" Target="../media/image7.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66.png"/><Relationship Id="rId2" Type="http://schemas.openxmlformats.org/officeDocument/2006/relationships/tags" Target="../tags/tag211.xml"/><Relationship Id="rId1" Type="http://schemas.openxmlformats.org/officeDocument/2006/relationships/image" Target="../media/image7.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9.xml"/><Relationship Id="rId3" Type="http://schemas.openxmlformats.org/officeDocument/2006/relationships/image" Target="../media/image87.png"/><Relationship Id="rId2" Type="http://schemas.openxmlformats.org/officeDocument/2006/relationships/tags" Target="../tags/tag212.xml"/><Relationship Id="rId1" Type="http://schemas.openxmlformats.org/officeDocument/2006/relationships/image" Target="../media/image7.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3.xml"/><Relationship Id="rId2" Type="http://schemas.openxmlformats.org/officeDocument/2006/relationships/tags" Target="../tags/tag213.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7" Type="http://schemas.openxmlformats.org/officeDocument/2006/relationships/notesSlide" Target="../notesSlides/notesSlide4.xml"/><Relationship Id="rId16" Type="http://schemas.openxmlformats.org/officeDocument/2006/relationships/slideLayout" Target="../slideLayouts/slideLayout19.xml"/><Relationship Id="rId15" Type="http://schemas.openxmlformats.org/officeDocument/2006/relationships/image" Target="../media/image13.png"/><Relationship Id="rId14" Type="http://schemas.openxmlformats.org/officeDocument/2006/relationships/tags" Target="../tags/tag44.xml"/><Relationship Id="rId13" Type="http://schemas.openxmlformats.org/officeDocument/2006/relationships/image" Target="../media/image12.png"/><Relationship Id="rId12" Type="http://schemas.openxmlformats.org/officeDocument/2006/relationships/tags" Target="../tags/tag43.xml"/><Relationship Id="rId11" Type="http://schemas.openxmlformats.org/officeDocument/2006/relationships/image" Target="../media/image11.svg"/><Relationship Id="rId10" Type="http://schemas.openxmlformats.org/officeDocument/2006/relationships/image" Target="../media/image10.pn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image" Target="../media/image7.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image" Target="../media/image7.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image" Target="../media/image7.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image" Target="../media/image7.png"/></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88.jpeg"/><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tags" Target="../tags/tag224.xml"/><Relationship Id="rId1" Type="http://schemas.openxmlformats.org/officeDocument/2006/relationships/image" Target="../media/image7.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image" Target="../media/image66.png"/><Relationship Id="rId5" Type="http://schemas.openxmlformats.org/officeDocument/2006/relationships/tags" Target="../tags/tag226.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tags" Target="../tags/tag225.xml"/><Relationship Id="rId1" Type="http://schemas.openxmlformats.org/officeDocument/2006/relationships/image" Target="../media/image7.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89.png"/><Relationship Id="rId2" Type="http://schemas.openxmlformats.org/officeDocument/2006/relationships/tags" Target="../tags/tag227.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tags" Target="../tags/tag45.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16.pn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17.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89969"/>
            <a:ext cx="12192000" cy="2458106"/>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p:cNvSpPr>
            <a:spLocks noGrp="1"/>
          </p:cNvSpPr>
          <p:nvPr>
            <p:ph type="title"/>
          </p:nvPr>
        </p:nvSpPr>
        <p:spPr>
          <a:xfrm>
            <a:off x="299197" y="1538119"/>
            <a:ext cx="11540377" cy="1761806"/>
          </a:xfrm>
        </p:spPr>
        <p:txBody>
          <a:bodyPr rtlCol="0">
            <a:noAutofit/>
          </a:bodyPr>
          <a:lstStyle>
            <a:defPPr>
              <a:defRPr lang="zh-CN"/>
            </a:defPPr>
          </a:lstStyle>
          <a:p>
            <a:pPr rtl="0"/>
            <a:r>
              <a:rPr altLang="en-US" dirty="0">
                <a:solidFill>
                  <a:schemeClr val="bg1"/>
                </a:solidFill>
                <a:latin typeface="华文隶书" panose="02010800040101010101" pitchFamily="2" charset="-122"/>
                <a:ea typeface="华文隶书" panose="02010800040101010101" pitchFamily="2" charset="-122"/>
                <a:sym typeface="+mn-ea"/>
              </a:rPr>
              <a:t>工作任务</a:t>
            </a:r>
            <a:r>
              <a:rPr lang="zh-CN" altLang="en-US" dirty="0">
                <a:solidFill>
                  <a:schemeClr val="bg1"/>
                </a:solidFill>
                <a:latin typeface="华文隶书" panose="02010800040101010101" pitchFamily="2" charset="-122"/>
                <a:ea typeface="华文隶书" panose="02010800040101010101" pitchFamily="2" charset="-122"/>
              </a:rPr>
              <a:t>三：</a:t>
            </a:r>
            <a:br>
              <a:rPr lang="en-US" altLang="zh-CN" dirty="0">
                <a:solidFill>
                  <a:schemeClr val="bg1"/>
                </a:solidFill>
                <a:latin typeface="华文隶书" panose="02010800040101010101" pitchFamily="2" charset="-122"/>
                <a:ea typeface="华文隶书" panose="02010800040101010101" pitchFamily="2" charset="-122"/>
              </a:rPr>
            </a:br>
            <a:r>
              <a:rPr lang="en-US" altLang="zh-CN" dirty="0">
                <a:solidFill>
                  <a:schemeClr val="bg1"/>
                </a:solidFill>
                <a:latin typeface="华文隶书" panose="02010800040101010101" pitchFamily="2" charset="-122"/>
                <a:ea typeface="华文隶书" panose="02010800040101010101" pitchFamily="2" charset="-122"/>
              </a:rPr>
              <a:t>        </a:t>
            </a:r>
            <a:r>
              <a:rPr lang="zh-CN" altLang="en-US" dirty="0">
                <a:solidFill>
                  <a:schemeClr val="bg1"/>
                </a:solidFill>
                <a:latin typeface="华文隶书" panose="02010800040101010101" pitchFamily="2" charset="-122"/>
                <a:ea typeface="华文隶书" panose="02010800040101010101" pitchFamily="2" charset="-122"/>
              </a:rPr>
              <a:t>液压缸的选用和排故 </a:t>
            </a:r>
            <a:r>
              <a:rPr lang="zh-CN" altLang="en-US" dirty="0">
                <a:solidFill>
                  <a:schemeClr val="bg1"/>
                </a:solidFill>
                <a:latin typeface="华文隶书" panose="02010800040101010101" pitchFamily="2" charset="-122"/>
                <a:ea typeface="华文隶书" panose="02010800040101010101" pitchFamily="2" charset="-122"/>
              </a:rPr>
              <a:t>  </a:t>
            </a:r>
            <a:endParaRPr lang="zh-CN" dirty="0">
              <a:solidFill>
                <a:schemeClr val="bg1"/>
              </a:solidFill>
              <a:latin typeface="华文隶书" panose="02010800040101010101" pitchFamily="2" charset="-122"/>
              <a:ea typeface="华文隶书" panose="02010800040101010101" pitchFamily="2" charset="-122"/>
            </a:endParaRPr>
          </a:p>
        </p:txBody>
      </p:sp>
      <p:sp>
        <p:nvSpPr>
          <p:cNvPr id="4" name="菱形 3"/>
          <p:cNvSpPr/>
          <p:nvPr/>
        </p:nvSpPr>
        <p:spPr>
          <a:xfrm>
            <a:off x="6112293" y="3428998"/>
            <a:ext cx="2843177" cy="2858680"/>
          </a:xfrm>
          <a:prstGeom prst="diamond">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0" y="3428998"/>
            <a:ext cx="2676525" cy="2600325"/>
          </a:xfrm>
          <a:prstGeom prst="diamond">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2895691" y="3801387"/>
            <a:ext cx="2997436" cy="2931329"/>
          </a:xfrm>
          <a:prstGeom prst="diamond">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9174636" y="3801387"/>
            <a:ext cx="2997436" cy="2765828"/>
          </a:xfrm>
          <a:prstGeom prst="diamond">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）工作原理</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sp>
        <p:nvSpPr>
          <p:cNvPr id="5" name="文本框 4"/>
          <p:cNvSpPr txBox="1"/>
          <p:nvPr/>
        </p:nvSpPr>
        <p:spPr>
          <a:xfrm>
            <a:off x="2660650" y="2426970"/>
            <a:ext cx="6678930" cy="922020"/>
          </a:xfrm>
          <a:prstGeom prst="rect">
            <a:avLst/>
          </a:prstGeom>
          <a:noFill/>
          <a:ln w="9525">
            <a:noFill/>
          </a:ln>
        </p:spPr>
        <p:txBody>
          <a:bodyPr wrap="square">
            <a:spAutoFit/>
          </a:bodyPr>
          <a:p>
            <a:pPr marL="285750" indent="-285750">
              <a:lnSpc>
                <a:spcPct val="150000"/>
              </a:lnSpc>
              <a:buFont typeface="Wingdings" panose="05000000000000000000" charset="0"/>
              <a:buChar char="Ø"/>
            </a:pPr>
            <a:r>
              <a:rPr lang="zh-CN" b="1">
                <a:solidFill>
                  <a:srgbClr val="000000"/>
                </a:solidFill>
                <a:latin typeface="黑体" panose="02010609060101010101" pitchFamily="49" charset="-122"/>
                <a:ea typeface="黑体" panose="02010609060101010101" pitchFamily="49" charset="-122"/>
              </a:rPr>
              <a:t>活塞只有一端带活塞杆</a:t>
            </a:r>
            <a:r>
              <a:rPr lang="zh-CN" b="1">
                <a:latin typeface="黑体" panose="02010609060101010101" pitchFamily="49" charset="-122"/>
                <a:ea typeface="黑体" panose="02010609060101010101" pitchFamily="49" charset="-122"/>
              </a:rPr>
              <a:t>，因而左右两腔有效作用面积不同。</a:t>
            </a:r>
            <a:endParaRPr lang="zh-CN" b="1">
              <a:latin typeface="黑体" panose="02010609060101010101" pitchFamily="49" charset="-122"/>
              <a:ea typeface="黑体" panose="02010609060101010101" pitchFamily="49" charset="-122"/>
            </a:endParaRPr>
          </a:p>
          <a:p>
            <a:pPr marL="285750" indent="-285750">
              <a:lnSpc>
                <a:spcPct val="150000"/>
              </a:lnSpc>
              <a:buFont typeface="Wingdings" panose="05000000000000000000" charset="0"/>
              <a:buChar char="Ø"/>
            </a:pPr>
            <a:r>
              <a:rPr lang="zh-CN" b="1">
                <a:latin typeface="黑体" panose="02010609060101010101" pitchFamily="49" charset="-122"/>
                <a:ea typeface="黑体" panose="02010609060101010101" pitchFamily="49" charset="-122"/>
              </a:rPr>
              <a:t>单</a:t>
            </a:r>
            <a:r>
              <a:rPr lang="zh-CN" b="1">
                <a:solidFill>
                  <a:srgbClr val="000000"/>
                </a:solidFill>
                <a:latin typeface="黑体" panose="02010609060101010101" pitchFamily="49" charset="-122"/>
                <a:ea typeface="黑体" panose="02010609060101010101" pitchFamily="49" charset="-122"/>
              </a:rPr>
              <a:t>杆液压缸有缸体固定和活塞杆固定两种形式。</a:t>
            </a:r>
            <a:endParaRPr lang="zh-CN" altLang="en-US" b="1">
              <a:solidFill>
                <a:srgbClr val="000000"/>
              </a:solidFill>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4"/>
          <a:stretch>
            <a:fillRect/>
          </a:stretch>
        </p:blipFill>
        <p:spPr>
          <a:xfrm>
            <a:off x="2534920" y="3692525"/>
            <a:ext cx="2765951" cy="1800000"/>
          </a:xfrm>
          <a:prstGeom prst="rect">
            <a:avLst/>
          </a:prstGeom>
          <a:noFill/>
          <a:ln w="9525">
            <a:noFill/>
          </a:ln>
        </p:spPr>
      </p:pic>
      <p:pic>
        <p:nvPicPr>
          <p:cNvPr id="8" name="图片 7"/>
          <p:cNvPicPr>
            <a:picLocks noChangeAspect="1"/>
          </p:cNvPicPr>
          <p:nvPr/>
        </p:nvPicPr>
        <p:blipFill>
          <a:blip r:embed="rId5"/>
          <a:stretch>
            <a:fillRect/>
          </a:stretch>
        </p:blipFill>
        <p:spPr>
          <a:xfrm>
            <a:off x="6198870" y="3692525"/>
            <a:ext cx="3332477" cy="1800000"/>
          </a:xfrm>
          <a:prstGeom prst="rect">
            <a:avLst/>
          </a:prstGeom>
          <a:noFill/>
          <a:ln w="9525">
            <a:noFill/>
          </a:ln>
        </p:spPr>
      </p:pic>
      <p:sp>
        <p:nvSpPr>
          <p:cNvPr id="106" name="文本框 105"/>
          <p:cNvSpPr txBox="1"/>
          <p:nvPr/>
        </p:nvSpPr>
        <p:spPr>
          <a:xfrm>
            <a:off x="2894965" y="5492750"/>
            <a:ext cx="5996305" cy="368300"/>
          </a:xfrm>
          <a:prstGeom prst="rect">
            <a:avLst/>
          </a:prstGeom>
          <a:noFill/>
          <a:ln w="9525">
            <a:noFill/>
          </a:ln>
        </p:spPr>
        <p:txBody>
          <a:bodyPr wrap="square">
            <a:spAutoFit/>
          </a:bodyPr>
          <a:p>
            <a:pPr indent="266700"/>
            <a:r>
              <a:rPr lang="zh-CN" b="0">
                <a:solidFill>
                  <a:srgbClr val="000000"/>
                </a:solidFill>
                <a:latin typeface="Times New Roman" panose="02020603050405020304" pitchFamily="18" charset="0"/>
                <a:ea typeface="宋体" panose="02010600030101010101" pitchFamily="2" charset="-122"/>
              </a:rPr>
              <a:t>缸体固定式</a:t>
            </a:r>
            <a:r>
              <a:rPr lang="en-US" b="0">
                <a:solidFill>
                  <a:srgbClr val="000000"/>
                </a:solidFill>
                <a:latin typeface="Times New Roman" panose="02020603050405020304" pitchFamily="18" charset="0"/>
                <a:cs typeface="Times New Roman" panose="02020603050405020304" pitchFamily="18" charset="0"/>
              </a:rPr>
              <a:t>                                               </a:t>
            </a:r>
            <a:r>
              <a:rPr lang="zh-CN" b="0">
                <a:solidFill>
                  <a:srgbClr val="000000"/>
                </a:solidFill>
                <a:latin typeface="Times New Roman" panose="02020603050405020304" pitchFamily="18" charset="0"/>
                <a:ea typeface="宋体" panose="02010600030101010101" pitchFamily="2" charset="-122"/>
              </a:rPr>
              <a:t>活塞杆固定式</a:t>
            </a:r>
            <a:endParaRPr lang="zh-CN" altLang="en-US" b="0">
              <a:solidFill>
                <a:srgbClr val="000000"/>
              </a:solidFill>
              <a:latin typeface="Times New Roman" panose="02020603050405020304" pitchFamily="18"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）工作原理</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pic>
        <p:nvPicPr>
          <p:cNvPr id="5" name="MyVideo_1">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2943225" y="2501265"/>
            <a:ext cx="6987540" cy="390144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3</a:t>
            </a:r>
            <a:r>
              <a:rPr sz="2000" b="1" dirty="0">
                <a:solidFill>
                  <a:schemeClr val="accent1">
                    <a:lumMod val="50000"/>
                  </a:schemeClr>
                </a:solidFill>
                <a:latin typeface="黑体" panose="02010609060101010101" pitchFamily="49" charset="-122"/>
                <a:ea typeface="黑体" panose="02010609060101010101" pitchFamily="49" charset="-122"/>
              </a:rPr>
              <a:t>）速度及推力</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grpSp>
        <p:nvGrpSpPr>
          <p:cNvPr id="5" name="组合 4"/>
          <p:cNvGrpSpPr>
            <a:grpSpLocks noChangeAspect="1"/>
          </p:cNvGrpSpPr>
          <p:nvPr/>
        </p:nvGrpSpPr>
        <p:grpSpPr>
          <a:xfrm>
            <a:off x="2411730" y="2680335"/>
            <a:ext cx="8054975" cy="2987967"/>
            <a:chOff x="1465369" y="2709962"/>
            <a:chExt cx="5349166" cy="1984400"/>
          </a:xfrm>
        </p:grpSpPr>
        <p:pic>
          <p:nvPicPr>
            <p:cNvPr id="3074" name="Picture 2"/>
            <p:cNvPicPr>
              <a:picLocks noChangeAspect="1" noChangeArrowheads="1"/>
            </p:cNvPicPr>
            <p:nvPr>
              <p:custDataLst>
                <p:tags r:id="rId4"/>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465369" y="2709962"/>
              <a:ext cx="5349166"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custDataLst>
                <p:tags r:id="rId6"/>
              </p:custDataLst>
            </p:nvPr>
          </p:nvSpPr>
          <p:spPr>
            <a:xfrm>
              <a:off x="1619672" y="4204742"/>
              <a:ext cx="5040560" cy="489620"/>
            </a:xfrm>
            <a:prstGeom prst="rect">
              <a:avLst/>
            </a:prstGeom>
          </p:spPr>
          <p:txBody>
            <a:bodyPr wrap="square">
              <a:spAutoFit/>
            </a:bodyPr>
            <a:p>
              <a:r>
                <a:rPr lang="zh-CN" altLang="en-US" sz="1400" b="1" dirty="0">
                  <a:latin typeface="Times New Roman" panose="02020603050405020304" pitchFamily="18" charset="0"/>
                  <a:ea typeface="微软雅黑" panose="020B0503020204020204" charset="-122"/>
                </a:rPr>
                <a:t>无杆腔进油，有杆腔回油              </a:t>
              </a:r>
              <a:r>
                <a:rPr lang="en-US" altLang="zh-CN" sz="1400" b="1" dirty="0">
                  <a:latin typeface="Times New Roman" panose="02020603050405020304" pitchFamily="18" charset="0"/>
                  <a:ea typeface="微软雅黑" panose="020B0503020204020204" charset="-122"/>
                </a:rPr>
                <a:t>                                             </a:t>
              </a:r>
              <a:r>
                <a:rPr lang="zh-CN" altLang="en-US" sz="1400" b="1" dirty="0">
                  <a:latin typeface="Times New Roman" panose="02020603050405020304" pitchFamily="18" charset="0"/>
                  <a:ea typeface="微软雅黑" panose="020B0503020204020204" charset="-122"/>
                </a:rPr>
                <a:t>   有杆腔进油，无杆腔回油</a:t>
              </a:r>
              <a:endParaRPr lang="zh-CN" altLang="en-US" sz="1400" b="1" dirty="0">
                <a:latin typeface="Times New Roman" panose="02020603050405020304" pitchFamily="18" charset="0"/>
                <a:ea typeface="微软雅黑" panose="020B0503020204020204" charset="-122"/>
              </a:endParaRPr>
            </a:p>
            <a:p>
              <a:pPr algn="ctr"/>
              <a:endParaRPr lang="en-US" altLang="zh-CN" sz="1400" b="1" dirty="0">
                <a:latin typeface="Times New Roman" panose="02020603050405020304" pitchFamily="18" charset="0"/>
                <a:ea typeface="微软雅黑" panose="020B0503020204020204" charset="-122"/>
              </a:endParaRPr>
            </a:p>
            <a:p>
              <a:pPr algn="ctr"/>
              <a:r>
                <a:rPr lang="zh-CN" altLang="en-US" sz="1400" b="1" dirty="0">
                  <a:latin typeface="Times New Roman" panose="02020603050405020304" pitchFamily="18" charset="0"/>
                  <a:ea typeface="微软雅黑" panose="020B0503020204020204" charset="-122"/>
                </a:rPr>
                <a:t>单杆式活塞缸的工作原理</a:t>
              </a:r>
              <a:endParaRPr lang="en-US" altLang="zh-CN" sz="1400" b="1" dirty="0">
                <a:latin typeface="Times New Roman" panose="02020603050405020304" pitchFamily="18"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3</a:t>
            </a:r>
            <a:r>
              <a:rPr sz="2000" b="1" dirty="0">
                <a:solidFill>
                  <a:schemeClr val="accent1">
                    <a:lumMod val="50000"/>
                  </a:schemeClr>
                </a:solidFill>
                <a:latin typeface="黑体" panose="02010609060101010101" pitchFamily="49" charset="-122"/>
                <a:ea typeface="黑体" panose="02010609060101010101" pitchFamily="49" charset="-122"/>
              </a:rPr>
              <a:t>）速度及推力</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文本框 4"/>
              <p:cNvSpPr txBox="1"/>
              <p:nvPr/>
            </p:nvSpPr>
            <p:spPr>
              <a:xfrm>
                <a:off x="2195830" y="2192655"/>
                <a:ext cx="8344535" cy="4199255"/>
              </a:xfrm>
              <a:prstGeom prst="rect">
                <a:avLst/>
              </a:prstGeom>
              <a:noFill/>
            </p:spPr>
            <p:txBody>
              <a:bodyPr wrap="square" rtlCol="0" anchor="t">
                <a:spAutoFit/>
              </a:bodyPr>
              <a:p>
                <a:pPr indent="457200">
                  <a:lnSpc>
                    <a:spcPct val="150000"/>
                  </a:lnSpc>
                </a:pPr>
                <a:r>
                  <a:rPr altLang="en-US" sz="1600" b="1" dirty="0">
                    <a:latin typeface="黑体" panose="02010609060101010101" pitchFamily="49" charset="-122"/>
                    <a:ea typeface="黑体" panose="02010609060101010101" pitchFamily="49" charset="-122"/>
                    <a:cs typeface="黑体" panose="02010609060101010101" pitchFamily="49" charset="-122"/>
                    <a:sym typeface="+mn-ea"/>
                  </a:rPr>
                  <a:t>当无杆腔进油，有杆腔回油时，如图所示。此时，活塞推力</a:t>
                </a:r>
                <a14:m>
                  <m:oMath xmlns:m="http://schemas.openxmlformats.org/officeDocument/2006/math">
                    <m:sSub>
                      <m:sSubPr>
                        <m:ctrlPr>
                          <a:rPr lang="zh-CN" altLang="zh-CN" sz="1600" i="1" smtClean="0">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𝐹</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oMath>
                </a14:m>
                <a:r>
                  <a:rPr altLang="en-US" sz="1600" b="1" dirty="0">
                    <a:latin typeface="黑体" panose="02010609060101010101" pitchFamily="49" charset="-122"/>
                    <a:ea typeface="黑体" panose="02010609060101010101" pitchFamily="49" charset="-122"/>
                    <a:cs typeface="黑体" panose="02010609060101010101" pitchFamily="49" charset="-122"/>
                    <a:sym typeface="+mn-ea"/>
                  </a:rPr>
                  <a:t>和运动速度</a:t>
                </a:r>
                <a14:m>
                  <m:oMath xmlns:m="http://schemas.openxmlformats.org/officeDocument/2006/math">
                    <m:sSub>
                      <m:sSubPr>
                        <m:ctrlPr>
                          <a:rPr lang="zh-CN" altLang="zh-CN" i="1">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a:latin typeface="Cambria Math" panose="02040503050406030204" pitchFamily="18" charset="0"/>
                            <a:ea typeface="黑体" panose="02010609060101010101" pitchFamily="49" charset="-122"/>
                            <a:cs typeface="Cambria Math" panose="02040503050406030204" pitchFamily="18" charset="0"/>
                          </a:rPr>
                          <m:t>𝑣</m:t>
                        </m:r>
                      </m:e>
                      <m:sub>
                        <m:r>
                          <a:rPr lang="en-US" altLang="zh-CN" i="1">
                            <a:latin typeface="Cambria Math" panose="02040503050406030204" pitchFamily="18" charset="0"/>
                            <a:ea typeface="黑体" panose="02010609060101010101" pitchFamily="49" charset="-122"/>
                            <a:cs typeface="Cambria Math" panose="02040503050406030204" pitchFamily="18" charset="0"/>
                          </a:rPr>
                          <m:t>𝑙</m:t>
                        </m:r>
                      </m:sub>
                    </m:sSub>
                  </m:oMath>
                </a14:m>
                <a:r>
                  <a:rPr altLang="en-US" sz="1600" b="1" dirty="0">
                    <a:latin typeface="黑体" panose="02010609060101010101" pitchFamily="49" charset="-122"/>
                    <a:ea typeface="黑体" panose="02010609060101010101" pitchFamily="49" charset="-122"/>
                    <a:cs typeface="黑体" panose="02010609060101010101" pitchFamily="49" charset="-122"/>
                    <a:sym typeface="+mn-ea"/>
                  </a:rPr>
                  <a:t>分别为</a:t>
                </a:r>
                <a:endParaRPr lang="en-US" altLang="zh-CN" sz="1600"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50000"/>
                  </a:lnSpc>
                </a:pPr>
                <a14:m>
                  <m:oMathPara xmlns:m="http://schemas.openxmlformats.org/officeDocument/2006/math">
                    <m:oMathParaPr>
                      <m:jc m:val="centerGroup"/>
                    </m:oMathParaPr>
                    <m:oMath xmlns:m="http://schemas.openxmlformats.org/officeDocument/2006/math">
                      <m:sSub>
                        <m:sSubPr>
                          <m:ctrlPr>
                            <a:rPr lang="zh-CN" altLang="zh-CN" sz="1600" i="1" smtClean="0">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𝐹</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MS Mincho" charset="0"/>
                              <a:cs typeface="Cambria Math" panose="02040503050406030204" pitchFamily="18" charset="0"/>
                            </a:rPr>
                            <m:t>𝜋</m:t>
                          </m:r>
                        </m:num>
                        <m:den>
                          <m:r>
                            <a:rPr lang="en-US" altLang="zh-CN" sz="1800" i="1" kern="100">
                              <a:effectLst/>
                              <a:latin typeface="Cambria Math" panose="02040503050406030204" pitchFamily="18" charset="0"/>
                              <a:ea typeface="MS Mincho" charset="0"/>
                              <a:cs typeface="Cambria Math" panose="02040503050406030204" pitchFamily="18" charset="0"/>
                            </a:rPr>
                            <m:t>4</m:t>
                          </m:r>
                        </m:den>
                      </m:f>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𝑑</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oMath>
                  </m:oMathPara>
                </a14:m>
                <a:endParaRPr lang="en-US" altLang="zh-CN" sz="1800" kern="100" dirty="0">
                  <a:effectLst/>
                  <a:latin typeface="黑体" panose="02010609060101010101" pitchFamily="49" charset="-122"/>
                  <a:ea typeface="黑体" panose="02010609060101010101" pitchFamily="49" charset="-122"/>
                  <a:cs typeface="黑体" panose="02010609060101010101" pitchFamily="49" charset="-122"/>
                </a:endParaRPr>
              </a:p>
              <a:p>
                <a:pPr indent="457200">
                  <a:lnSpc>
                    <a:spcPct val="150000"/>
                  </a:lnSpc>
                </a:pPr>
                <a:r>
                  <a:rPr lang="en-US"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r>
                  <a:rPr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14:m>
                  <m:oMath xmlns:m="http://schemas.openxmlformats.org/officeDocument/2006/math">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𝑣</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𝑞</m:t>
                        </m:r>
                      </m:num>
                      <m:den>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den>
                    </m:f>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MS Mincho" charset="0"/>
                            <a:cs typeface="Cambria Math" panose="02040503050406030204" pitchFamily="18" charset="0"/>
                          </a:rPr>
                          <m:t>4</m:t>
                        </m:r>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𝑞</m:t>
                        </m:r>
                      </m:num>
                      <m:den>
                        <m:r>
                          <a:rPr lang="en-US" altLang="zh-CN" sz="1800" i="1" kern="100">
                            <a:effectLst/>
                            <a:latin typeface="Cambria Math" panose="02040503050406030204" pitchFamily="18" charset="0"/>
                            <a:ea typeface="MS Mincho" charset="0"/>
                            <a:cs typeface="Cambria Math" panose="02040503050406030204" pitchFamily="18" charset="0"/>
                          </a:rPr>
                          <m:t>𝜋</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den>
                    </m:f>
                  </m:oMath>
                </a14:m>
                <a:r>
                  <a:rPr lang="en-US"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endParaRPr lang="en-US" altLang="zh-CN" sz="1800" kern="100" dirty="0">
                  <a:effectLst/>
                  <a:latin typeface="黑体" panose="02010609060101010101" pitchFamily="49" charset="-122"/>
                  <a:ea typeface="黑体" panose="02010609060101010101" pitchFamily="49" charset="-122"/>
                  <a:cs typeface="黑体" panose="02010609060101010101" pitchFamily="49" charset="-122"/>
                </a:endParaRPr>
              </a:p>
              <a:p>
                <a:pPr indent="457200">
                  <a:lnSpc>
                    <a:spcPct val="150000"/>
                  </a:lnSpc>
                </a:pPr>
                <a:r>
                  <a:rPr altLang="en-US" sz="1600" b="1" dirty="0">
                    <a:latin typeface="黑体" panose="02010609060101010101" pitchFamily="49" charset="-122"/>
                    <a:ea typeface="黑体" panose="02010609060101010101" pitchFamily="49" charset="-122"/>
                    <a:cs typeface="黑体" panose="02010609060101010101" pitchFamily="49" charset="-122"/>
                    <a:sym typeface="+mn-ea"/>
                  </a:rPr>
                  <a:t>当有杆腔进油，无杆腔回油时，如图所示。活塞推力和运动速度分别为</a:t>
                </a:r>
                <a:endParaRPr lang="zh-CN" altLang="en-US" sz="1600" b="1" dirty="0">
                  <a:latin typeface="黑体" panose="02010609060101010101" pitchFamily="49" charset="-122"/>
                  <a:ea typeface="黑体" panose="02010609060101010101" pitchFamily="49" charset="-122"/>
                  <a:cs typeface="黑体" panose="02010609060101010101" pitchFamily="49" charset="-122"/>
                </a:endParaRPr>
              </a:p>
              <a:p>
                <a:pPr indent="457200" algn="ctr">
                  <a:lnSpc>
                    <a:spcPct val="150000"/>
                  </a:lnSpc>
                </a:pPr>
                <a:r>
                  <a:rPr lang="en-US"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14:m>
                  <m:oMath xmlns:m="http://schemas.openxmlformats.org/officeDocument/2006/math">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𝐹</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MS Mincho" charset="0"/>
                            <a:cs typeface="Cambria Math" panose="02040503050406030204" pitchFamily="18" charset="0"/>
                          </a:rPr>
                          <m:t>𝜋</m:t>
                        </m:r>
                      </m:num>
                      <m:den>
                        <m:r>
                          <a:rPr lang="en-US" altLang="zh-CN" sz="1800" i="1" kern="100">
                            <a:effectLst/>
                            <a:latin typeface="Cambria Math" panose="02040503050406030204" pitchFamily="18" charset="0"/>
                            <a:ea typeface="MS Mincho" charset="0"/>
                            <a:cs typeface="Cambria Math" panose="02040503050406030204" pitchFamily="18" charset="0"/>
                          </a:rPr>
                          <m:t>4</m:t>
                        </m:r>
                      </m:den>
                    </m:f>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𝑑</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𝑝</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oMath>
                </a14:m>
                <a:r>
                  <a:rPr lang="en-US"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endParaRPr lang="en-US" altLang="zh-CN" sz="1800" kern="100" dirty="0">
                  <a:effectLst/>
                  <a:latin typeface="黑体" panose="02010609060101010101" pitchFamily="49" charset="-122"/>
                  <a:ea typeface="黑体" panose="02010609060101010101" pitchFamily="49" charset="-122"/>
                  <a:cs typeface="黑体" panose="02010609060101010101" pitchFamily="49" charset="-122"/>
                </a:endParaRPr>
              </a:p>
              <a:p>
                <a:pPr indent="457200" algn="ctr">
                  <a:lnSpc>
                    <a:spcPct val="150000"/>
                  </a:lnSpc>
                </a:pPr>
                <a:r>
                  <a:rPr altLang="zh-CN" kern="100" dirty="0">
                    <a:effectLst/>
                    <a:latin typeface="黑体" panose="02010609060101010101" pitchFamily="49" charset="-122"/>
                    <a:ea typeface="黑体" panose="02010609060101010101" pitchFamily="49" charset="-122"/>
                    <a:cs typeface="黑体" panose="02010609060101010101" pitchFamily="49" charset="-122"/>
                    <a:sym typeface="+mn-ea"/>
                  </a:rPr>
                  <a:t> </a:t>
                </a:r>
                <a14:m>
                  <m:oMath xmlns:m="http://schemas.openxmlformats.org/officeDocument/2006/math">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𝑣</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𝑞</m:t>
                        </m:r>
                      </m:num>
                      <m:den>
                        <m:sSub>
                          <m:sSub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2</m:t>
                            </m:r>
                          </m:sub>
                        </m:sSub>
                      </m:den>
                    </m:f>
                    <m:r>
                      <a:rPr lang="en-US" altLang="zh-CN" sz="1800" i="1" kern="100">
                        <a:effectLst/>
                        <a:latin typeface="Cambria Math" panose="02040503050406030204" pitchFamily="18" charset="0"/>
                        <a:ea typeface="MS Mincho" charset="0"/>
                        <a:cs typeface="Cambria Math" panose="02040503050406030204" pitchFamily="18" charset="0"/>
                      </a:rPr>
                      <m:t>=</m:t>
                    </m:r>
                    <m:f>
                      <m:f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fPr>
                      <m:num>
                        <m:r>
                          <a:rPr lang="en-US" altLang="zh-CN" sz="1800" i="1" kern="100">
                            <a:effectLst/>
                            <a:latin typeface="Cambria Math" panose="02040503050406030204" pitchFamily="18" charset="0"/>
                            <a:ea typeface="MS Mincho" charset="0"/>
                            <a:cs typeface="Cambria Math" panose="02040503050406030204" pitchFamily="18" charset="0"/>
                          </a:rPr>
                          <m:t>4</m:t>
                        </m:r>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𝑞</m:t>
                        </m:r>
                      </m:num>
                      <m:den>
                        <m:r>
                          <a:rPr lang="en-US" altLang="zh-CN" sz="1800" i="1" kern="100">
                            <a:effectLst/>
                            <a:latin typeface="Cambria Math" panose="02040503050406030204" pitchFamily="18" charset="0"/>
                            <a:ea typeface="MS Mincho" charset="0"/>
                            <a:cs typeface="Cambria Math" panose="02040503050406030204" pitchFamily="18" charset="0"/>
                          </a:rPr>
                          <m:t>𝜋</m:t>
                        </m:r>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𝐷</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sSup>
                          <m:sSupPr>
                            <m:ctrlPr>
                              <a:rPr lang="zh-CN" altLang="zh-CN" sz="1600" i="1">
                                <a:effectLst/>
                                <a:latin typeface="Cambria Math" panose="02040503050406030204" pitchFamily="18" charset="0"/>
                                <a:ea typeface="黑体" panose="02010609060101010101" pitchFamily="49" charset="-122"/>
                                <a:cs typeface="Cambria Math" panose="02040503050406030204" pitchFamily="18" charset="0"/>
                              </a:rPr>
                            </m:ctrlPr>
                          </m:sSup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𝑑</m:t>
                            </m:r>
                          </m:e>
                          <m:sup>
                            <m:r>
                              <a:rPr lang="en-US" altLang="zh-CN" sz="1800" i="1" kern="100">
                                <a:effectLst/>
                                <a:latin typeface="Cambria Math" panose="02040503050406030204" pitchFamily="18" charset="0"/>
                                <a:ea typeface="MS Mincho" charset="0"/>
                                <a:cs typeface="Cambria Math" panose="02040503050406030204" pitchFamily="18" charset="0"/>
                              </a:rPr>
                              <m:t>2</m:t>
                            </m:r>
                          </m:sup>
                        </m:sSup>
                        <m:r>
                          <a:rPr lang="en-US" altLang="zh-CN" sz="1800" i="1" kern="100">
                            <a:effectLst/>
                            <a:latin typeface="Cambria Math" panose="02040503050406030204" pitchFamily="18" charset="0"/>
                            <a:ea typeface="MS Mincho" charset="0"/>
                            <a:cs typeface="Cambria Math" panose="02040503050406030204" pitchFamily="18" charset="0"/>
                          </a:rPr>
                          <m:t>)</m:t>
                        </m:r>
                      </m:den>
                    </m:f>
                  </m:oMath>
                </a14:m>
                <a:endParaRPr lang="zh-CN" altLang="en-US" sz="1600"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30000"/>
                  </a:lnSpc>
                </a:pPr>
                <a:r>
                  <a:rPr altLang="en-US" sz="1600" b="1" dirty="0">
                    <a:latin typeface="黑体" panose="02010609060101010101" pitchFamily="49" charset="-122"/>
                    <a:ea typeface="黑体" panose="02010609060101010101" pitchFamily="49" charset="-122"/>
                    <a:cs typeface="黑体" panose="02010609060101010101" pitchFamily="49" charset="-122"/>
                    <a:sym typeface="+mn-ea"/>
                  </a:rPr>
                  <a:t>式中，</a:t>
                </a:r>
                <a:endParaRPr lang="zh-CN" altLang="en-US" sz="1600"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30000"/>
                  </a:lnSpc>
                </a:pPr>
                <a14:m>
                  <m:oMath xmlns:m="http://schemas.openxmlformats.org/officeDocument/2006/math">
                    <m:sSub>
                      <m:sSubPr>
                        <m:ctrlPr>
                          <a:rPr lang="zh-CN" altLang="zh-CN" sz="1600" i="1" smtClean="0">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i="1" kern="100">
                            <a:effectLst/>
                            <a:latin typeface="Cambria Math" panose="02040503050406030204" pitchFamily="18" charset="0"/>
                            <a:ea typeface="MS Mincho" charset="0"/>
                            <a:cs typeface="Cambria Math" panose="02040503050406030204" pitchFamily="18" charset="0"/>
                          </a:rPr>
                          <m:t>1</m:t>
                        </m:r>
                      </m:sub>
                    </m:sSub>
                  </m:oMath>
                </a14:m>
                <a:r>
                  <a:rPr lang="en-US" altLang="zh-CN" sz="1600" b="1" dirty="0">
                    <a:latin typeface="黑体" panose="02010609060101010101" pitchFamily="49" charset="-122"/>
                    <a:ea typeface="黑体" panose="02010609060101010101" pitchFamily="49" charset="-122"/>
                    <a:cs typeface="黑体" panose="02010609060101010101" pitchFamily="49" charset="-122"/>
                    <a:sym typeface="+mn-ea"/>
                  </a:rPr>
                  <a:t>——</a:t>
                </a:r>
                <a:r>
                  <a:rPr altLang="en-US" sz="1600" b="1" dirty="0">
                    <a:latin typeface="黑体" panose="02010609060101010101" pitchFamily="49" charset="-122"/>
                    <a:ea typeface="黑体" panose="02010609060101010101" pitchFamily="49" charset="-122"/>
                    <a:cs typeface="黑体" panose="02010609060101010101" pitchFamily="49" charset="-122"/>
                    <a:sym typeface="+mn-ea"/>
                  </a:rPr>
                  <a:t>液压缸无杆腔有效工作面积；</a:t>
                </a:r>
                <a:endParaRPr lang="zh-CN" altLang="en-US" sz="1600"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30000"/>
                  </a:lnSpc>
                </a:pPr>
                <a14:m>
                  <m:oMath xmlns:m="http://schemas.openxmlformats.org/officeDocument/2006/math">
                    <m:sSub>
                      <m:sSubPr>
                        <m:ctrlPr>
                          <a:rPr lang="zh-CN" altLang="zh-CN" sz="1600" i="1" smtClean="0">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sz="1800" i="1" kern="100">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sz="1800" b="0" i="1" kern="100" smtClean="0">
                            <a:effectLst/>
                            <a:latin typeface="Cambria Math" panose="02040503050406030204" pitchFamily="18" charset="0"/>
                            <a:ea typeface="MS Mincho" charset="0"/>
                            <a:cs typeface="Cambria Math" panose="02040503050406030204" pitchFamily="18" charset="0"/>
                          </a:rPr>
                          <m:t>2</m:t>
                        </m:r>
                      </m:sub>
                    </m:sSub>
                  </m:oMath>
                </a14:m>
                <a:r>
                  <a:rPr lang="en-US" altLang="zh-CN" sz="1600" b="1" dirty="0">
                    <a:latin typeface="黑体" panose="02010609060101010101" pitchFamily="49" charset="-122"/>
                    <a:ea typeface="黑体" panose="02010609060101010101" pitchFamily="49" charset="-122"/>
                    <a:cs typeface="黑体" panose="02010609060101010101" pitchFamily="49" charset="-122"/>
                    <a:sym typeface="+mn-ea"/>
                  </a:rPr>
                  <a:t>——</a:t>
                </a:r>
                <a:r>
                  <a:rPr altLang="en-US" sz="1600" b="1" dirty="0">
                    <a:latin typeface="黑体" panose="02010609060101010101" pitchFamily="49" charset="-122"/>
                    <a:ea typeface="黑体" panose="02010609060101010101" pitchFamily="49" charset="-122"/>
                    <a:cs typeface="黑体" panose="02010609060101010101" pitchFamily="49" charset="-122"/>
                    <a:sym typeface="+mn-ea"/>
                  </a:rPr>
                  <a:t>液压缸有杆腔有效工作面积。</a:t>
                </a:r>
                <a:endParaRPr lang="zh-CN" altLang="en-US" sz="1600" b="1" dirty="0">
                  <a:latin typeface="黑体" panose="02010609060101010101" pitchFamily="49" charset="-122"/>
                  <a:ea typeface="黑体" panose="02010609060101010101" pitchFamily="49" charset="-122"/>
                  <a:cs typeface="黑体" panose="02010609060101010101" pitchFamily="49" charset="-122"/>
                  <a:sym typeface="+mn-ea"/>
                </a:endParaRPr>
              </a:p>
            </p:txBody>
          </p:sp>
        </mc:Choice>
        <mc:Fallback>
          <p:sp>
            <p:nvSpPr>
              <p:cNvPr id="5" name="文本框 4"/>
              <p:cNvSpPr txBox="1">
                <a:spLocks noRot="1" noChangeAspect="1" noMove="1" noResize="1" noEditPoints="1" noAdjustHandles="1" noChangeArrowheads="1" noChangeShapeType="1" noTextEdit="1"/>
              </p:cNvSpPr>
              <p:nvPr/>
            </p:nvSpPr>
            <p:spPr>
              <a:xfrm>
                <a:off x="2195830" y="2192655"/>
                <a:ext cx="8344535" cy="4199255"/>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3</a:t>
            </a:r>
            <a:r>
              <a:rPr sz="2000" b="1" dirty="0">
                <a:solidFill>
                  <a:schemeClr val="accent1">
                    <a:lumMod val="50000"/>
                  </a:schemeClr>
                </a:solidFill>
                <a:latin typeface="黑体" panose="02010609060101010101" pitchFamily="49" charset="-122"/>
                <a:ea typeface="黑体" panose="02010609060101010101" pitchFamily="49" charset="-122"/>
              </a:rPr>
              <a:t>）速度及推力</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mc:AlternateContent xmlns:mc="http://schemas.openxmlformats.org/markup-compatibility/2006">
        <mc:Choice xmlns:a14="http://schemas.microsoft.com/office/drawing/2010/main" Requires="a14">
          <p:sp>
            <p:nvSpPr>
              <p:cNvPr id="5" name="文本框 4"/>
              <p:cNvSpPr txBox="1"/>
              <p:nvPr/>
            </p:nvSpPr>
            <p:spPr>
              <a:xfrm>
                <a:off x="1977390" y="2426970"/>
                <a:ext cx="9451975" cy="3415030"/>
              </a:xfrm>
              <a:prstGeom prst="rect">
                <a:avLst/>
              </a:prstGeom>
              <a:noFill/>
            </p:spPr>
            <p:txBody>
              <a:bodyPr wrap="square" rtlCol="0" anchor="t">
                <a:spAutoFit/>
              </a:bodyPr>
              <a:p>
                <a:pPr indent="457200">
                  <a:lnSpc>
                    <a:spcPct val="150000"/>
                  </a:lnSpc>
                </a:pPr>
                <a:r>
                  <a:rPr altLang="en-US" b="1" dirty="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比较上面公式可知，由于有效工作面积</a:t>
                </a:r>
                <a14:m>
                  <m:oMath xmlns:m="http://schemas.openxmlformats.org/officeDocument/2006/math">
                    <m:sSub>
                      <m:sSubPr>
                        <m:ctrlPr>
                          <a:rPr lang="zh-CN" altLang="zh-CN" i="1" smtClean="0">
                            <a:solidFill>
                              <a:srgbClr val="C00000"/>
                            </a:solidFill>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kern="100">
                            <a:solidFill>
                              <a:srgbClr val="C00000"/>
                            </a:solidFill>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i="1" kern="100">
                            <a:solidFill>
                              <a:srgbClr val="C00000"/>
                            </a:solidFill>
                            <a:effectLst/>
                            <a:latin typeface="Cambria Math" panose="02040503050406030204" pitchFamily="18" charset="0"/>
                            <a:ea typeface="MS Mincho" charset="0"/>
                            <a:cs typeface="Cambria Math" panose="02040503050406030204" pitchFamily="18" charset="0"/>
                          </a:rPr>
                          <m:t>1</m:t>
                        </m:r>
                      </m:sub>
                    </m:sSub>
                    <m:r>
                      <a:rPr lang="en-US" altLang="zh-CN" i="1" kern="100">
                        <a:solidFill>
                          <a:srgbClr val="C00000"/>
                        </a:solidFill>
                        <a:effectLst/>
                        <a:latin typeface="Cambria Math" panose="02040503050406030204" pitchFamily="18" charset="0"/>
                        <a:ea typeface="MS Mincho" charset="0"/>
                        <a:cs typeface="Cambria Math" panose="02040503050406030204" pitchFamily="18" charset="0"/>
                      </a:rPr>
                      <m:t>&gt;</m:t>
                    </m:r>
                    <m:sSub>
                      <m:sSubPr>
                        <m:ctrlPr>
                          <a:rPr lang="zh-CN" altLang="zh-CN" i="1">
                            <a:solidFill>
                              <a:srgbClr val="C00000"/>
                            </a:solidFill>
                            <a:effectLst/>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kern="100">
                            <a:solidFill>
                              <a:srgbClr val="C00000"/>
                            </a:solidFill>
                            <a:effectLst/>
                            <a:latin typeface="Cambria Math" panose="02040503050406030204" pitchFamily="18" charset="0"/>
                            <a:ea typeface="黑体" panose="02010609060101010101" pitchFamily="49" charset="-122"/>
                            <a:cs typeface="Cambria Math" panose="02040503050406030204" pitchFamily="18" charset="0"/>
                          </a:rPr>
                          <m:t>𝐴</m:t>
                        </m:r>
                      </m:e>
                      <m:sub>
                        <m:r>
                          <a:rPr lang="en-US" altLang="zh-CN" i="1" kern="100">
                            <a:solidFill>
                              <a:srgbClr val="C00000"/>
                            </a:solidFill>
                            <a:effectLst/>
                            <a:latin typeface="Cambria Math" panose="02040503050406030204" pitchFamily="18" charset="0"/>
                            <a:ea typeface="MS Mincho" charset="0"/>
                            <a:cs typeface="Cambria Math" panose="02040503050406030204" pitchFamily="18" charset="0"/>
                          </a:rPr>
                          <m:t>2</m:t>
                        </m:r>
                      </m:sub>
                    </m:sSub>
                  </m:oMath>
                </a14:m>
                <a:r>
                  <a:rPr altLang="en-US" b="1" dirty="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，所以</a:t>
                </a:r>
                <a14:m>
                  <m:oMath xmlns:m="http://schemas.openxmlformats.org/officeDocument/2006/math">
                    <m:sSub>
                      <m:sSubPr>
                        <m:ctrlPr>
                          <a:rPr lang="zh-CN"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t>𝑣</m:t>
                        </m:r>
                      </m:e>
                      <m:sub>
                        <m:r>
                          <a:rPr lang="en-US" altLang="zh-CN" i="1">
                            <a:solidFill>
                              <a:srgbClr val="C00000"/>
                            </a:solidFill>
                            <a:latin typeface="Cambria Math" panose="02040503050406030204" pitchFamily="18" charset="0"/>
                            <a:ea typeface="MS Mincho" charset="0"/>
                            <a:cs typeface="Cambria Math" panose="02040503050406030204" pitchFamily="18" charset="0"/>
                          </a:rPr>
                          <m:t>1</m:t>
                        </m:r>
                      </m:sub>
                    </m:sSub>
                    <m:r>
                      <a:rPr lang="en-US" altLang="zh-CN" i="1">
                        <a:solidFill>
                          <a:srgbClr val="C00000"/>
                        </a:solidFill>
                        <a:latin typeface="Cambria Math" panose="02040503050406030204" pitchFamily="18" charset="0"/>
                        <a:ea typeface="MS Mincho" charset="0"/>
                        <a:cs typeface="Cambria Math" panose="02040503050406030204" pitchFamily="18" charset="0"/>
                      </a:rPr>
                      <m:t>&lt;</m:t>
                    </m:r>
                    <m:sSub>
                      <m:sSubPr>
                        <m:ctrlPr>
                          <a:rPr lang="zh-CN"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t>𝑣</m:t>
                        </m:r>
                      </m:e>
                      <m:sub>
                        <m:r>
                          <a:rPr lang="en-US" altLang="zh-CN" i="1">
                            <a:solidFill>
                              <a:srgbClr val="C00000"/>
                            </a:solidFill>
                            <a:latin typeface="Cambria Math" panose="02040503050406030204" pitchFamily="18" charset="0"/>
                            <a:ea typeface="MS Mincho" charset="0"/>
                            <a:cs typeface="Cambria Math" panose="02040503050406030204" pitchFamily="18" charset="0"/>
                          </a:rPr>
                          <m:t>2</m:t>
                        </m:r>
                      </m:sub>
                    </m:sSub>
                  </m:oMath>
                </a14:m>
                <a:r>
                  <a:rPr altLang="en-US" b="1" dirty="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a:t>
                </a:r>
                <a14:m>
                  <m:oMath xmlns:m="http://schemas.openxmlformats.org/officeDocument/2006/math">
                    <m:sSub>
                      <m:sSubPr>
                        <m:ctrlPr>
                          <a:rPr lang="zh-CN"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t>𝐹</m:t>
                        </m:r>
                      </m:e>
                      <m:sub>
                        <m:r>
                          <a:rPr lang="en-US" altLang="zh-CN" i="1">
                            <a:solidFill>
                              <a:srgbClr val="C00000"/>
                            </a:solidFill>
                            <a:latin typeface="Cambria Math" panose="02040503050406030204" pitchFamily="18" charset="0"/>
                            <a:ea typeface="MS Mincho" charset="0"/>
                            <a:cs typeface="Cambria Math" panose="02040503050406030204" pitchFamily="18" charset="0"/>
                          </a:rPr>
                          <m:t>1</m:t>
                        </m:r>
                      </m:sub>
                    </m:sSub>
                    <m:r>
                      <a:rPr lang="en-US" altLang="zh-CN" i="1">
                        <a:solidFill>
                          <a:srgbClr val="C00000"/>
                        </a:solidFill>
                        <a:latin typeface="Cambria Math" panose="02040503050406030204" pitchFamily="18" charset="0"/>
                        <a:ea typeface="MS Mincho" charset="0"/>
                        <a:cs typeface="Cambria Math" panose="02040503050406030204" pitchFamily="18" charset="0"/>
                      </a:rPr>
                      <m:t>&gt;</m:t>
                    </m:r>
                    <m:sSub>
                      <m:sSubPr>
                        <m:ctrlPr>
                          <a:rPr lang="zh-CN"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ctrlPr>
                      </m:sSubPr>
                      <m:e>
                        <m:r>
                          <a:rPr lang="en-US" altLang="zh-CN" i="1">
                            <a:solidFill>
                              <a:srgbClr val="C00000"/>
                            </a:solidFill>
                            <a:latin typeface="Cambria Math" panose="02040503050406030204" pitchFamily="18" charset="0"/>
                            <a:ea typeface="黑体" panose="02010609060101010101" pitchFamily="49" charset="-122"/>
                            <a:cs typeface="Cambria Math" panose="02040503050406030204" pitchFamily="18" charset="0"/>
                          </a:rPr>
                          <m:t>𝐹</m:t>
                        </m:r>
                      </m:e>
                      <m:sub>
                        <m:r>
                          <a:rPr lang="en-US" altLang="zh-CN" i="1">
                            <a:solidFill>
                              <a:srgbClr val="C00000"/>
                            </a:solidFill>
                            <a:latin typeface="Cambria Math" panose="02040503050406030204" pitchFamily="18" charset="0"/>
                            <a:ea typeface="MS Mincho" charset="0"/>
                            <a:cs typeface="Cambria Math" panose="02040503050406030204" pitchFamily="18" charset="0"/>
                          </a:rPr>
                          <m:t>2</m:t>
                        </m:r>
                      </m:sub>
                    </m:sSub>
                  </m:oMath>
                </a14:m>
                <a:r>
                  <a:rPr altLang="en-US" b="1" dirty="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b="1" dirty="0">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pitchFamily="2" charset="2"/>
                  <a:buChar char="Ø"/>
                </a:pPr>
                <a:r>
                  <a:rPr altLang="en-US" b="1" dirty="0">
                    <a:latin typeface="黑体" panose="02010609060101010101" pitchFamily="49" charset="-122"/>
                    <a:ea typeface="黑体" panose="02010609060101010101" pitchFamily="49" charset="-122"/>
                    <a:cs typeface="黑体" panose="02010609060101010101" pitchFamily="49" charset="-122"/>
                    <a:sym typeface="+mn-ea"/>
                  </a:rPr>
                  <a:t>即无杆腔进油工作时，活塞杆伸出，获得的推力大，速度低；</a:t>
                </a:r>
                <a:endParaRPr lang="en-US" altLang="zh-CN" b="1" dirty="0">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pitchFamily="2" charset="2"/>
                  <a:buChar char="Ø"/>
                </a:pPr>
                <a:r>
                  <a:rPr altLang="en-US" b="1" dirty="0">
                    <a:latin typeface="黑体" panose="02010609060101010101" pitchFamily="49" charset="-122"/>
                    <a:ea typeface="黑体" panose="02010609060101010101" pitchFamily="49" charset="-122"/>
                    <a:cs typeface="黑体" panose="02010609060101010101" pitchFamily="49" charset="-122"/>
                    <a:sym typeface="+mn-ea"/>
                  </a:rPr>
                  <a:t>有杆腔进油工作时，活塞杆缩回，获得的推力小，速度高。</a:t>
                </a:r>
                <a:endParaRPr altLang="en-US" b="1" dirty="0">
                  <a:latin typeface="黑体" panose="02010609060101010101" pitchFamily="49" charset="-122"/>
                  <a:ea typeface="黑体" panose="02010609060101010101" pitchFamily="49" charset="-122"/>
                  <a:cs typeface="黑体" panose="02010609060101010101" pitchFamily="49" charset="-122"/>
                  <a:sym typeface="+mn-ea"/>
                </a:endParaRPr>
              </a:p>
              <a:p>
                <a:pPr marL="285750" indent="-285750">
                  <a:lnSpc>
                    <a:spcPct val="150000"/>
                  </a:lnSpc>
                  <a:buFont typeface="Wingdings" panose="05000000000000000000" pitchFamily="2" charset="2"/>
                  <a:buChar char="Ø"/>
                </a:pPr>
                <a:endParaRPr lang="zh-CN" altLang="en-US"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50000"/>
                  </a:lnSpc>
                </a:pPr>
                <a:r>
                  <a:rPr altLang="en-US" b="1" dirty="0">
                    <a:latin typeface="黑体" panose="02010609060101010101" pitchFamily="49" charset="-122"/>
                    <a:ea typeface="黑体" panose="02010609060101010101" pitchFamily="49" charset="-122"/>
                    <a:cs typeface="黑体" panose="02010609060101010101" pitchFamily="49" charset="-122"/>
                    <a:sym typeface="+mn-ea"/>
                  </a:rPr>
                  <a:t>在实际工程中，单杆式活塞缸常用于一个方向有较大负载但运行速度较低，另一个方向为空载要求快速退回运动的设备中。</a:t>
                </a:r>
                <a:endParaRPr lang="en-US" altLang="zh-CN" b="1" dirty="0">
                  <a:latin typeface="黑体" panose="02010609060101010101" pitchFamily="49" charset="-122"/>
                  <a:ea typeface="黑体" panose="02010609060101010101" pitchFamily="49" charset="-122"/>
                  <a:cs typeface="黑体" panose="02010609060101010101" pitchFamily="49" charset="-122"/>
                </a:endParaRPr>
              </a:p>
              <a:p>
                <a:pPr indent="457200">
                  <a:lnSpc>
                    <a:spcPct val="150000"/>
                  </a:lnSpc>
                </a:pPr>
                <a:r>
                  <a:rPr altLang="en-US" b="1" dirty="0">
                    <a:latin typeface="黑体" panose="02010609060101010101" pitchFamily="49" charset="-122"/>
                    <a:ea typeface="黑体" panose="02010609060101010101" pitchFamily="49" charset="-122"/>
                    <a:cs typeface="黑体" panose="02010609060101010101" pitchFamily="49" charset="-122"/>
                    <a:sym typeface="+mn-ea"/>
                  </a:rPr>
                  <a:t>例如，各种金属切削机床、起重机、压力机、注射机的液压传动系统便常用单杆式活塞缸。</a:t>
                </a:r>
                <a:endParaRPr lang="zh-CN" altLang="en-US" b="1" dirty="0">
                  <a:latin typeface="黑体" panose="02010609060101010101" pitchFamily="49" charset="-122"/>
                  <a:ea typeface="黑体" panose="02010609060101010101" pitchFamily="49" charset="-122"/>
                  <a:cs typeface="黑体" panose="02010609060101010101" pitchFamily="49" charset="-122"/>
                  <a:sym typeface="+mn-ea"/>
                </a:endParaRPr>
              </a:p>
            </p:txBody>
          </p:sp>
        </mc:Choice>
        <mc:Fallback>
          <p:sp>
            <p:nvSpPr>
              <p:cNvPr id="5" name="文本框 4"/>
              <p:cNvSpPr txBox="1">
                <a:spLocks noRot="1" noChangeAspect="1" noMove="1" noResize="1" noEditPoints="1" noAdjustHandles="1" noChangeArrowheads="1" noChangeShapeType="1" noTextEdit="1"/>
              </p:cNvSpPr>
              <p:nvPr/>
            </p:nvSpPr>
            <p:spPr>
              <a:xfrm>
                <a:off x="1977390" y="2426970"/>
                <a:ext cx="9451975" cy="3415030"/>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6" name="文本框 5"/>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1</a:t>
            </a:r>
            <a:r>
              <a:rPr sz="2000" b="1" dirty="0">
                <a:solidFill>
                  <a:schemeClr val="accent1">
                    <a:lumMod val="50000"/>
                  </a:schemeClr>
                </a:solidFill>
                <a:latin typeface="黑体" panose="02010609060101010101" pitchFamily="49" charset="-122"/>
                <a:ea typeface="黑体" panose="02010609060101010101" pitchFamily="49" charset="-122"/>
              </a:rPr>
              <a:t>）结构组成</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7" name="五边形 6"/>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2</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双活塞式液压缸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106" name="图片 105"/>
          <p:cNvPicPr>
            <a:picLocks noChangeAspect="1"/>
          </p:cNvPicPr>
          <p:nvPr/>
        </p:nvPicPr>
        <p:blipFill>
          <a:blip r:embed="rId4"/>
          <a:stretch>
            <a:fillRect/>
          </a:stretch>
        </p:blipFill>
        <p:spPr>
          <a:xfrm>
            <a:off x="2012950" y="2667000"/>
            <a:ext cx="3251835" cy="2174240"/>
          </a:xfrm>
          <a:prstGeom prst="rect">
            <a:avLst/>
          </a:prstGeom>
          <a:noFill/>
          <a:ln w="9525">
            <a:noFill/>
          </a:ln>
        </p:spPr>
      </p:pic>
      <p:pic>
        <p:nvPicPr>
          <p:cNvPr id="107" name="图片 106"/>
          <p:cNvPicPr>
            <a:picLocks noChangeAspect="1"/>
          </p:cNvPicPr>
          <p:nvPr/>
        </p:nvPicPr>
        <p:blipFill>
          <a:blip r:embed="rId5"/>
          <a:stretch>
            <a:fillRect/>
          </a:stretch>
        </p:blipFill>
        <p:spPr>
          <a:xfrm>
            <a:off x="5264785" y="2803525"/>
            <a:ext cx="6308090" cy="1636395"/>
          </a:xfrm>
          <a:prstGeom prst="rect">
            <a:avLst/>
          </a:prstGeom>
          <a:noFill/>
          <a:ln w="9525">
            <a:noFill/>
          </a:ln>
        </p:spPr>
      </p:pic>
      <p:sp>
        <p:nvSpPr>
          <p:cNvPr id="108" name="文本框 107"/>
          <p:cNvSpPr txBox="1"/>
          <p:nvPr/>
        </p:nvSpPr>
        <p:spPr>
          <a:xfrm>
            <a:off x="4111942" y="4841240"/>
            <a:ext cx="5080000" cy="1245235"/>
          </a:xfrm>
          <a:prstGeom prst="rect">
            <a:avLst/>
          </a:prstGeom>
          <a:noFill/>
          <a:ln w="9525">
            <a:noFill/>
          </a:ln>
        </p:spPr>
        <p:txBody>
          <a:bodyPr>
            <a:spAutoFit/>
          </a:bodyPr>
          <a:p>
            <a:pPr indent="0" algn="ctr"/>
            <a:r>
              <a:rPr lang="en-US" b="0">
                <a:solidFill>
                  <a:srgbClr val="000000"/>
                </a:solidFill>
                <a:latin typeface="Times New Roman" panose="02020603050405020304" pitchFamily="18" charset="0"/>
              </a:rPr>
              <a:t>               </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b="1">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b="1">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indent="0" algn="ctr"/>
            <a:r>
              <a:rPr lang="en-US" b="1">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b="1">
                <a:solidFill>
                  <a:srgbClr val="000000"/>
                </a:solidFill>
                <a:latin typeface="黑体" panose="02010609060101010101" pitchFamily="49" charset="-122"/>
                <a:ea typeface="黑体" panose="02010609060101010101" pitchFamily="49" charset="-122"/>
                <a:cs typeface="黑体" panose="02010609060101010101" pitchFamily="49" charset="-122"/>
              </a:rPr>
              <a:t>双杆活塞缸结构</a:t>
            </a:r>
            <a:r>
              <a:rPr lang="en-US" b="1">
                <a:latin typeface="黑体" panose="02010609060101010101" pitchFamily="49" charset="-122"/>
                <a:ea typeface="黑体" panose="02010609060101010101" pitchFamily="49" charset="-122"/>
                <a:cs typeface="黑体" panose="02010609060101010101" pitchFamily="49" charset="-122"/>
              </a:rPr>
              <a:t> </a:t>
            </a:r>
            <a:r>
              <a:rPr lang="en-US" sz="2100" b="1">
                <a:latin typeface="黑体" panose="02010609060101010101" pitchFamily="49" charset="-122"/>
                <a:ea typeface="黑体" panose="02010609060101010101" pitchFamily="49" charset="-122"/>
                <a:cs typeface="黑体" panose="02010609060101010101" pitchFamily="49" charset="-122"/>
              </a:rPr>
              <a:t> </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1-</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活塞杆；</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端盖；</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缓冲柱塞；</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4-</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活塞；</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5-</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缸筒；</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6-</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密封圈；</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7-</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拉杆连接组件</a:t>
            </a:r>
            <a:endParaRPr lang="zh-CN" altLang="en-US" b="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2</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双活塞式液压缸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5" name="33f4a121b74bf46a244fd4e646b40422">
            <a:hlinkClick r:id="" action="ppaction://media"/>
          </p:cNvPr>
          <p:cNvPicPr/>
          <p:nvPr>
            <a:videoFile r:link="rId3"/>
            <p:extLst>
              <p:ext uri="{DAA4B4D4-6D71-4841-9C94-3DE7FCFB9230}">
                <p14:media xmlns:p14="http://schemas.microsoft.com/office/powerpoint/2010/main" r:embed="rId4"/>
              </p:ext>
            </p:extLst>
          </p:nvPr>
        </p:nvPicPr>
        <p:blipFill>
          <a:blip r:embed="rId5"/>
          <a:stretch>
            <a:fillRect/>
          </a:stretch>
        </p:blipFill>
        <p:spPr>
          <a:xfrm>
            <a:off x="1875790" y="2426970"/>
            <a:ext cx="4912995" cy="3684905"/>
          </a:xfrm>
          <a:prstGeom prst="rect">
            <a:avLst/>
          </a:prstGeom>
        </p:spPr>
      </p:pic>
      <p:pic>
        <p:nvPicPr>
          <p:cNvPr id="6" name="6ee8ec64b27d6b730caf203fc9a2ff81">
            <a:hlinkClick r:id="" action="ppaction://media"/>
          </p:cNvPr>
          <p:cNvPicPr/>
          <p:nvPr>
            <a:videoFile r:link="rId6"/>
            <p:extLst>
              <p:ext uri="{DAA4B4D4-6D71-4841-9C94-3DE7FCFB9230}">
                <p14:media xmlns:p14="http://schemas.microsoft.com/office/powerpoint/2010/main" r:embed="rId7"/>
              </p:ext>
            </p:extLst>
          </p:nvPr>
        </p:nvPicPr>
        <p:blipFill>
          <a:blip r:embed="rId8"/>
          <a:stretch>
            <a:fillRect/>
          </a:stretch>
        </p:blipFill>
        <p:spPr>
          <a:xfrm>
            <a:off x="7586345" y="2585085"/>
            <a:ext cx="3804285" cy="3368040"/>
          </a:xfrm>
          <a:prstGeom prst="rect">
            <a:avLst/>
          </a:prstGeom>
        </p:spPr>
      </p:pic>
      <p:sp>
        <p:nvSpPr>
          <p:cNvPr id="2" name="文本框 1"/>
          <p:cNvSpPr txBox="1"/>
          <p:nvPr>
            <p:custDataLst>
              <p:tags r:id="rId9"/>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）工作原理</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video fullScrn="0">
              <p:cMediaNode>
                <p:cTn id="3" fill="hold" display="1">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）工作原理</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2</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双活塞式液压缸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sp>
        <p:nvSpPr>
          <p:cNvPr id="17" name="Rectangle 3"/>
          <p:cNvSpPr txBox="1">
            <a:spLocks noChangeArrowheads="1"/>
          </p:cNvSpPr>
          <p:nvPr>
            <p:custDataLst>
              <p:tags r:id="rId4"/>
            </p:custDataLst>
          </p:nvPr>
        </p:nvSpPr>
        <p:spPr>
          <a:xfrm>
            <a:off x="2555875" y="2853690"/>
            <a:ext cx="3663315" cy="2215515"/>
          </a:xfrm>
          <a:prstGeom prst="rect">
            <a:avLst/>
          </a:prstGeom>
        </p:spPr>
        <p:txBody>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en-US" altLang="zh-CN" sz="1800" b="1" dirty="0">
                <a:latin typeface="黑体" panose="02010609060101010101" pitchFamily="49" charset="-122"/>
                <a:ea typeface="黑体" panose="02010609060101010101" pitchFamily="49" charset="-122"/>
                <a:cs typeface="黑体" panose="02010609060101010101" pitchFamily="49" charset="-122"/>
              </a:rPr>
              <a:t>1</a:t>
            </a:r>
            <a:r>
              <a:rPr lang="zh-CN" altLang="en-US" sz="1800" b="1" dirty="0">
                <a:latin typeface="黑体" panose="02010609060101010101" pitchFamily="49" charset="-122"/>
                <a:ea typeface="黑体" panose="02010609060101010101" pitchFamily="49" charset="-122"/>
                <a:cs typeface="黑体" panose="02010609060101010101" pitchFamily="49" charset="-122"/>
              </a:rPr>
              <a:t>）两腔面积相等；</a:t>
            </a:r>
            <a:endParaRPr lang="en-US" altLang="zh-CN" sz="1800" b="1" dirty="0">
              <a:latin typeface="黑体" panose="02010609060101010101" pitchFamily="49" charset="-122"/>
              <a:ea typeface="黑体" panose="02010609060101010101" pitchFamily="49" charset="-122"/>
              <a:cs typeface="黑体" panose="02010609060101010101" pitchFamily="49" charset="-122"/>
            </a:endParaRPr>
          </a:p>
          <a:p>
            <a:pPr marL="0" indent="0">
              <a:lnSpc>
                <a:spcPct val="150000"/>
              </a:lnSpc>
              <a:buNone/>
            </a:pPr>
            <a:r>
              <a:rPr lang="en-US" altLang="zh-CN" sz="1800" b="1" dirty="0">
                <a:latin typeface="黑体" panose="02010609060101010101" pitchFamily="49" charset="-122"/>
                <a:ea typeface="黑体" panose="02010609060101010101" pitchFamily="49" charset="-122"/>
                <a:cs typeface="黑体" panose="02010609060101010101" pitchFamily="49" charset="-122"/>
              </a:rPr>
              <a:t>2</a:t>
            </a:r>
            <a:r>
              <a:rPr lang="zh-CN" altLang="en-US" sz="1800" b="1" dirty="0">
                <a:latin typeface="黑体" panose="02010609060101010101" pitchFamily="49" charset="-122"/>
                <a:ea typeface="黑体" panose="02010609060101010101" pitchFamily="49" charset="-122"/>
                <a:cs typeface="黑体" panose="02010609060101010101" pitchFamily="49" charset="-122"/>
              </a:rPr>
              <a:t>）压力相同时，推力相等， </a:t>
            </a:r>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1800" b="1" dirty="0">
                <a:latin typeface="黑体" panose="02010609060101010101" pitchFamily="49" charset="-122"/>
                <a:ea typeface="黑体" panose="02010609060101010101" pitchFamily="49" charset="-122"/>
                <a:cs typeface="黑体" panose="02010609060101010101" pitchFamily="49" charset="-122"/>
              </a:rPr>
              <a:t>流量相同时，速度相等。  </a:t>
            </a:r>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1800" b="1" dirty="0">
                <a:latin typeface="黑体" panose="02010609060101010101" pitchFamily="49" charset="-122"/>
                <a:ea typeface="黑体" panose="02010609060101010101" pitchFamily="49" charset="-122"/>
                <a:cs typeface="黑体" panose="02010609060101010101" pitchFamily="49" charset="-122"/>
              </a:rPr>
              <a:t>即具有等推力等速度特性</a:t>
            </a:r>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a:p>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4"/>
          <p:cNvPicPr>
            <a:picLocks noChangeAspect="1"/>
          </p:cNvPicPr>
          <p:nvPr/>
        </p:nvPicPr>
        <p:blipFill>
          <a:blip r:embed="rId5"/>
          <a:stretch>
            <a:fillRect/>
          </a:stretch>
        </p:blipFill>
        <p:spPr>
          <a:xfrm>
            <a:off x="6906895" y="2195195"/>
            <a:ext cx="3404531" cy="1368000"/>
          </a:xfrm>
          <a:prstGeom prst="rect">
            <a:avLst/>
          </a:prstGeom>
          <a:noFill/>
          <a:ln w="9525">
            <a:noFill/>
          </a:ln>
        </p:spPr>
      </p:pic>
      <p:pic>
        <p:nvPicPr>
          <p:cNvPr id="109" name="图片 108"/>
          <p:cNvPicPr>
            <a:picLocks noChangeAspect="1"/>
          </p:cNvPicPr>
          <p:nvPr/>
        </p:nvPicPr>
        <p:blipFill>
          <a:blip r:embed="rId6"/>
          <a:stretch>
            <a:fillRect/>
          </a:stretch>
        </p:blipFill>
        <p:spPr>
          <a:xfrm>
            <a:off x="6736715" y="4147820"/>
            <a:ext cx="4121785" cy="1390650"/>
          </a:xfrm>
          <a:prstGeom prst="rect">
            <a:avLst/>
          </a:prstGeom>
          <a:noFill/>
          <a:ln w="9525">
            <a:noFill/>
          </a:ln>
        </p:spPr>
      </p:pic>
      <p:sp>
        <p:nvSpPr>
          <p:cNvPr id="110" name="文本框 109"/>
          <p:cNvSpPr txBox="1"/>
          <p:nvPr/>
        </p:nvSpPr>
        <p:spPr>
          <a:xfrm>
            <a:off x="7449185" y="3465830"/>
            <a:ext cx="2319655" cy="398780"/>
          </a:xfrm>
          <a:prstGeom prst="rect">
            <a:avLst/>
          </a:prstGeom>
          <a:noFill/>
          <a:ln w="9525">
            <a:noFill/>
          </a:ln>
        </p:spPr>
        <p:txBody>
          <a:bodyPr wrap="square">
            <a:spAutoFit/>
          </a:bodyPr>
          <a:p>
            <a:pPr indent="0"/>
            <a:r>
              <a:rPr lang="en-US" sz="2000" b="0">
                <a:latin typeface="黑体" panose="02010609060101010101" pitchFamily="49" charset="-122"/>
                <a:ea typeface="黑体" panose="02010609060101010101" pitchFamily="49" charset="-122"/>
                <a:cs typeface="黑体" panose="02010609060101010101" pitchFamily="49" charset="-122"/>
              </a:rPr>
              <a:t>   </a:t>
            </a:r>
            <a:r>
              <a:rPr lang="zh-CN" sz="1600" b="0">
                <a:latin typeface="黑体" panose="02010609060101010101" pitchFamily="49" charset="-122"/>
                <a:ea typeface="黑体" panose="02010609060101010101" pitchFamily="49" charset="-122"/>
                <a:cs typeface="黑体" panose="02010609060101010101" pitchFamily="49" charset="-122"/>
              </a:rPr>
              <a:t>（</a:t>
            </a:r>
            <a:r>
              <a:rPr lang="en-US" sz="1600" b="0">
                <a:latin typeface="黑体" panose="02010609060101010101" pitchFamily="49" charset="-122"/>
                <a:ea typeface="黑体" panose="02010609060101010101" pitchFamily="49" charset="-122"/>
                <a:cs typeface="黑体" panose="02010609060101010101" pitchFamily="49" charset="-122"/>
              </a:rPr>
              <a:t>a</a:t>
            </a:r>
            <a:r>
              <a:rPr lang="zh-CN" sz="1600" b="0">
                <a:latin typeface="黑体" panose="02010609060101010101" pitchFamily="49" charset="-122"/>
                <a:ea typeface="黑体" panose="02010609060101010101" pitchFamily="49" charset="-122"/>
                <a:cs typeface="黑体" panose="02010609060101010101" pitchFamily="49" charset="-122"/>
              </a:rPr>
              <a:t>）缸体固定式               </a:t>
            </a:r>
            <a:endParaRPr lang="zh-CN" altLang="en-US" sz="1600" b="0">
              <a:latin typeface="黑体" panose="02010609060101010101" pitchFamily="49" charset="-122"/>
              <a:ea typeface="黑体" panose="02010609060101010101" pitchFamily="49" charset="-122"/>
              <a:cs typeface="黑体" panose="02010609060101010101" pitchFamily="49" charset="-122"/>
            </a:endParaRPr>
          </a:p>
        </p:txBody>
      </p:sp>
      <p:sp>
        <p:nvSpPr>
          <p:cNvPr id="6" name="文本框 5"/>
          <p:cNvSpPr txBox="1"/>
          <p:nvPr/>
        </p:nvSpPr>
        <p:spPr>
          <a:xfrm>
            <a:off x="7830185" y="5817235"/>
            <a:ext cx="2186305" cy="337185"/>
          </a:xfrm>
          <a:prstGeom prst="rect">
            <a:avLst/>
          </a:prstGeom>
          <a:noFill/>
        </p:spPr>
        <p:txBody>
          <a:bodyPr wrap="square" rtlCol="0" anchor="t">
            <a:spAutoFit/>
          </a:bodyPr>
          <a:p>
            <a:pPr indent="0"/>
            <a:r>
              <a:rPr sz="1600">
                <a:latin typeface="黑体" panose="02010609060101010101" pitchFamily="49" charset="-122"/>
                <a:ea typeface="黑体" panose="02010609060101010101" pitchFamily="49" charset="-122"/>
                <a:cs typeface="黑体" panose="02010609060101010101" pitchFamily="49" charset="-122"/>
                <a:sym typeface="+mn-ea"/>
              </a:rPr>
              <a:t>（</a:t>
            </a:r>
            <a:r>
              <a:rPr lang="en-US" sz="1600">
                <a:latin typeface="黑体" panose="02010609060101010101" pitchFamily="49" charset="-122"/>
                <a:ea typeface="黑体" panose="02010609060101010101" pitchFamily="49" charset="-122"/>
                <a:cs typeface="黑体" panose="02010609060101010101" pitchFamily="49" charset="-122"/>
                <a:sym typeface="+mn-ea"/>
              </a:rPr>
              <a:t>b</a:t>
            </a:r>
            <a:r>
              <a:rPr sz="1600">
                <a:latin typeface="黑体" panose="02010609060101010101" pitchFamily="49" charset="-122"/>
                <a:ea typeface="黑体" panose="02010609060101010101" pitchFamily="49" charset="-122"/>
                <a:cs typeface="黑体" panose="02010609060101010101" pitchFamily="49" charset="-122"/>
                <a:sym typeface="+mn-ea"/>
              </a:rPr>
              <a:t>）活塞杆固定式</a:t>
            </a:r>
            <a:endParaRPr lang="zh-CN" altLang="en-US" sz="160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3</a:t>
            </a:r>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sym typeface="+mn-ea"/>
              </a:rPr>
              <a:t>速度及推力</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2</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双活塞式液压缸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sp>
        <p:nvSpPr>
          <p:cNvPr id="8" name="文本框 7"/>
          <p:cNvSpPr txBox="1"/>
          <p:nvPr/>
        </p:nvSpPr>
        <p:spPr>
          <a:xfrm>
            <a:off x="2069465" y="2379345"/>
            <a:ext cx="8118475" cy="922020"/>
          </a:xfrm>
          <a:prstGeom prst="rect">
            <a:avLst/>
          </a:prstGeom>
          <a:noFill/>
          <a:ln w="9525">
            <a:noFill/>
          </a:ln>
        </p:spPr>
        <p:txBody>
          <a:bodyPr wrap="square">
            <a:spAutoFit/>
          </a:bodyPr>
          <a:p>
            <a:pPr indent="127000">
              <a:lnSpc>
                <a:spcPct val="150000"/>
              </a:lnSpc>
            </a:pPr>
            <a:r>
              <a:rPr lang="zh-CN" b="1">
                <a:latin typeface="黑体" panose="02010609060101010101" pitchFamily="49" charset="-122"/>
                <a:ea typeface="黑体" panose="02010609060101010101" pitchFamily="49" charset="-122"/>
                <a:cs typeface="黑体" panose="02010609060101010101" pitchFamily="49" charset="-122"/>
              </a:rPr>
              <a:t>双杆活塞杆的两个活塞杆直径通常是相等的，当左右压力相等时，活塞缸左右两个方向的推力也相等。如进油腔和回油腔的压力分别是</a:t>
            </a:r>
            <a:r>
              <a:rPr lang="en-US" altLang="zh-CN" b="1">
                <a:latin typeface="黑体" panose="02010609060101010101" pitchFamily="49" charset="-122"/>
                <a:ea typeface="黑体" panose="02010609060101010101" pitchFamily="49" charset="-122"/>
                <a:cs typeface="黑体" panose="02010609060101010101" pitchFamily="49" charset="-122"/>
              </a:rPr>
              <a:t>p</a:t>
            </a:r>
            <a:r>
              <a:rPr lang="en-US" altLang="zh-CN" b="1" baseline="-25000">
                <a:latin typeface="黑体" panose="02010609060101010101" pitchFamily="49" charset="-122"/>
                <a:ea typeface="黑体" panose="02010609060101010101" pitchFamily="49" charset="-122"/>
                <a:cs typeface="黑体" panose="02010609060101010101" pitchFamily="49" charset="-122"/>
              </a:rPr>
              <a:t>1</a:t>
            </a:r>
            <a:r>
              <a:rPr altLang="en-US" b="1">
                <a:latin typeface="黑体" panose="02010609060101010101" pitchFamily="49" charset="-122"/>
                <a:ea typeface="黑体" panose="02010609060101010101" pitchFamily="49" charset="-122"/>
                <a:cs typeface="黑体" panose="02010609060101010101" pitchFamily="49" charset="-122"/>
              </a:rPr>
              <a:t>和</a:t>
            </a:r>
            <a:r>
              <a:rPr lang="en-US" altLang="zh-CN" b="1">
                <a:latin typeface="黑体" panose="02010609060101010101" pitchFamily="49" charset="-122"/>
                <a:ea typeface="黑体" panose="02010609060101010101" pitchFamily="49" charset="-122"/>
                <a:cs typeface="黑体" panose="02010609060101010101" pitchFamily="49" charset="-122"/>
              </a:rPr>
              <a:t>p</a:t>
            </a:r>
            <a:r>
              <a:rPr lang="en-US" altLang="zh-CN" b="1" baseline="-25000">
                <a:latin typeface="黑体" panose="02010609060101010101" pitchFamily="49" charset="-122"/>
                <a:ea typeface="黑体" panose="02010609060101010101" pitchFamily="49" charset="-122"/>
                <a:cs typeface="黑体" panose="02010609060101010101" pitchFamily="49" charset="-122"/>
              </a:rPr>
              <a:t>2</a:t>
            </a:r>
            <a:r>
              <a:rPr lang="en-US" altLang="zh-CN" b="1">
                <a:latin typeface="黑体" panose="02010609060101010101" pitchFamily="49" charset="-122"/>
                <a:ea typeface="黑体" panose="02010609060101010101" pitchFamily="49" charset="-122"/>
                <a:cs typeface="黑体" panose="02010609060101010101" pitchFamily="49" charset="-122"/>
              </a:rPr>
              <a:t>,则推力F为：</a:t>
            </a:r>
            <a:endParaRPr lang="en-US" altLang="zh-CN" b="1">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5" name="对象 -2147482232"/>
          <p:cNvGraphicFramePr>
            <a:graphicFrameLocks noChangeAspect="1"/>
          </p:cNvGraphicFramePr>
          <p:nvPr>
            <p:custDataLst>
              <p:tags r:id="rId4"/>
            </p:custDataLst>
          </p:nvPr>
        </p:nvGraphicFramePr>
        <p:xfrm>
          <a:off x="3940175" y="3362325"/>
          <a:ext cx="4160520" cy="815340"/>
        </p:xfrm>
        <a:graphic>
          <a:graphicData uri="http://schemas.openxmlformats.org/presentationml/2006/ole">
            <mc:AlternateContent xmlns:mc="http://schemas.openxmlformats.org/markup-compatibility/2006">
              <mc:Choice xmlns:v="urn:schemas-microsoft-com:vml" Requires="v">
                <p:oleObj spid="_x0000_s3076" name="" r:id="rId5" imgW="2413000" imgH="393700" progId="Equation.3">
                  <p:embed/>
                </p:oleObj>
              </mc:Choice>
              <mc:Fallback>
                <p:oleObj name="" r:id="rId5" imgW="2413000" imgH="393700" progId="Equation.3">
                  <p:embed/>
                  <p:pic>
                    <p:nvPicPr>
                      <p:cNvPr id="0" name="图片 3075"/>
                      <p:cNvPicPr/>
                      <p:nvPr/>
                    </p:nvPicPr>
                    <p:blipFill>
                      <a:blip r:embed="rId6"/>
                      <a:stretch>
                        <a:fillRect/>
                      </a:stretch>
                    </p:blipFill>
                    <p:spPr>
                      <a:xfrm>
                        <a:off x="3940175" y="3362325"/>
                        <a:ext cx="4160520" cy="815340"/>
                      </a:xfrm>
                      <a:prstGeom prst="rect">
                        <a:avLst/>
                      </a:prstGeom>
                      <a:noFill/>
                      <a:ln w="38100">
                        <a:noFill/>
                        <a:miter/>
                      </a:ln>
                    </p:spPr>
                  </p:pic>
                </p:oleObj>
              </mc:Fallback>
            </mc:AlternateContent>
          </a:graphicData>
        </a:graphic>
      </p:graphicFrame>
      <p:sp>
        <p:nvSpPr>
          <p:cNvPr id="11" name="文本框 10"/>
          <p:cNvSpPr txBox="1"/>
          <p:nvPr/>
        </p:nvSpPr>
        <p:spPr>
          <a:xfrm>
            <a:off x="2361565" y="4338320"/>
            <a:ext cx="5080000" cy="368300"/>
          </a:xfrm>
          <a:prstGeom prst="rect">
            <a:avLst/>
          </a:prstGeom>
          <a:noFill/>
          <a:ln w="9525">
            <a:noFill/>
          </a:ln>
        </p:spPr>
        <p:txBody>
          <a:bodyPr>
            <a:spAutoFit/>
          </a:bodyPr>
          <a:p>
            <a:pPr indent="127000"/>
            <a:r>
              <a:rPr lang="zh-CN" b="1">
                <a:latin typeface="黑体" panose="02010609060101010101" pitchFamily="49" charset="-122"/>
                <a:ea typeface="黑体" panose="02010609060101010101" pitchFamily="49" charset="-122"/>
                <a:cs typeface="黑体" panose="02010609060101010101" pitchFamily="49" charset="-122"/>
              </a:rPr>
              <a:t>如进入缸内的流量为</a:t>
            </a:r>
            <a:r>
              <a:rPr lang="en-US" altLang="zh-CN" b="1">
                <a:latin typeface="黑体" panose="02010609060101010101" pitchFamily="49" charset="-122"/>
                <a:ea typeface="黑体" panose="02010609060101010101" pitchFamily="49" charset="-122"/>
                <a:cs typeface="黑体" panose="02010609060101010101" pitchFamily="49" charset="-122"/>
              </a:rPr>
              <a:t>q,则工作台的运动速度为：</a:t>
            </a:r>
            <a:endParaRPr lang="en-US" altLang="zh-CN" b="1">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6" name="对象 -2147482227"/>
          <p:cNvGraphicFramePr>
            <a:graphicFrameLocks noChangeAspect="1"/>
          </p:cNvGraphicFramePr>
          <p:nvPr>
            <p:custDataLst>
              <p:tags r:id="rId7"/>
            </p:custDataLst>
          </p:nvPr>
        </p:nvGraphicFramePr>
        <p:xfrm>
          <a:off x="4289425" y="4932680"/>
          <a:ext cx="2450465" cy="780415"/>
        </p:xfrm>
        <a:graphic>
          <a:graphicData uri="http://schemas.openxmlformats.org/presentationml/2006/ole">
            <mc:AlternateContent xmlns:mc="http://schemas.openxmlformats.org/markup-compatibility/2006">
              <mc:Choice xmlns:v="urn:schemas-microsoft-com:vml" Requires="v">
                <p:oleObj spid="_x0000_s12" name="" r:id="rId8" imgW="1358900" imgH="431800" progId="Equation.3">
                  <p:embed/>
                </p:oleObj>
              </mc:Choice>
              <mc:Fallback>
                <p:oleObj name="" r:id="rId8" imgW="1358900" imgH="431800" progId="Equation.3">
                  <p:embed/>
                  <p:pic>
                    <p:nvPicPr>
                      <p:cNvPr id="0" name="图片 11"/>
                      <p:cNvPicPr/>
                      <p:nvPr/>
                    </p:nvPicPr>
                    <p:blipFill>
                      <a:blip r:embed="rId9"/>
                      <a:stretch>
                        <a:fillRect/>
                      </a:stretch>
                    </p:blipFill>
                    <p:spPr>
                      <a:xfrm>
                        <a:off x="4289425" y="4932680"/>
                        <a:ext cx="2450465" cy="780415"/>
                      </a:xfrm>
                      <a:prstGeom prst="rect">
                        <a:avLst/>
                      </a:prstGeom>
                      <a:noFill/>
                      <a:ln w="38100">
                        <a:noFill/>
                        <a:miter/>
                      </a:ln>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二</a:t>
            </a: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柱塞式</a:t>
            </a:r>
            <a:r>
              <a:rPr sz="2000" b="1" dirty="0">
                <a:solidFill>
                  <a:schemeClr val="tx1"/>
                </a:solidFill>
                <a:latin typeface="黑体" panose="02010609060101010101" pitchFamily="49" charset="-122"/>
                <a:ea typeface="黑体" panose="02010609060101010101" pitchFamily="49" charset="-122"/>
                <a:sym typeface="+mn-ea"/>
              </a:rPr>
              <a:t>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2" name="Rectangle 3"/>
          <p:cNvSpPr>
            <a:spLocks noGrp="1"/>
          </p:cNvSpPr>
          <p:nvPr>
            <p:custDataLst>
              <p:tags r:id="rId4"/>
            </p:custDataLst>
          </p:nvPr>
        </p:nvSpPr>
        <p:spPr>
          <a:xfrm>
            <a:off x="5791200" y="1962150"/>
            <a:ext cx="4191000" cy="3733800"/>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a:buClr>
                <a:srgbClr val="727CA3"/>
              </a:buClr>
              <a:buSzPct val="76000"/>
              <a:buFont typeface="Wingdings 3" panose="05040102010807070707" pitchFamily="18" charset="2"/>
            </a:pPr>
            <a:r>
              <a:rPr lang="zh-CN" altLang="en-US" sz="1800" b="1" dirty="0">
                <a:solidFill>
                  <a:srgbClr val="CC6600"/>
                </a:solidFill>
                <a:latin typeface="黑体" panose="02010609060101010101" pitchFamily="49" charset="-122"/>
                <a:ea typeface="黑体" panose="02010609060101010101" pitchFamily="49" charset="-122"/>
              </a:rPr>
              <a:t>组成：</a:t>
            </a:r>
            <a:r>
              <a:rPr lang="zh-CN" altLang="en-US" sz="1800" dirty="0">
                <a:latin typeface="黑体" panose="02010609060101010101" pitchFamily="49" charset="-122"/>
                <a:ea typeface="黑体" panose="02010609060101010101" pitchFamily="49" charset="-122"/>
              </a:rPr>
              <a:t>柱塞、导向套、缸筒、压盖等；</a:t>
            </a:r>
            <a:endParaRPr lang="zh-CN" altLang="en-US" sz="1800" dirty="0">
              <a:latin typeface="黑体" panose="02010609060101010101" pitchFamily="49" charset="-122"/>
              <a:ea typeface="黑体" panose="02010609060101010101" pitchFamily="49" charset="-122"/>
            </a:endParaRPr>
          </a:p>
          <a:p>
            <a:pPr>
              <a:buClr>
                <a:srgbClr val="727CA3"/>
              </a:buClr>
              <a:buSzPct val="76000"/>
              <a:buFont typeface="Wingdings 3" panose="05040102010807070707" pitchFamily="18" charset="2"/>
            </a:pPr>
            <a:r>
              <a:rPr lang="zh-CN" altLang="en-US" sz="1800" dirty="0">
                <a:latin typeface="黑体" panose="02010609060101010101" pitchFamily="49" charset="-122"/>
                <a:ea typeface="黑体" panose="02010609060101010101" pitchFamily="49" charset="-122"/>
              </a:rPr>
              <a:t>缸筒内孔不需精加工，工艺性好，成本低；</a:t>
            </a:r>
            <a:endParaRPr lang="zh-CN" altLang="en-US" sz="1800" dirty="0">
              <a:latin typeface="黑体" panose="02010609060101010101" pitchFamily="49" charset="-122"/>
              <a:ea typeface="黑体" panose="02010609060101010101" pitchFamily="49" charset="-122"/>
            </a:endParaRPr>
          </a:p>
          <a:p>
            <a:pPr>
              <a:buClr>
                <a:srgbClr val="727CA3"/>
              </a:buClr>
              <a:buSzPct val="76000"/>
              <a:buFont typeface="Wingdings 3" panose="05040102010807070707" pitchFamily="18" charset="2"/>
            </a:pPr>
            <a:r>
              <a:rPr lang="zh-CN" altLang="en-US" sz="1800" dirty="0">
                <a:latin typeface="黑体" panose="02010609060101010101" pitchFamily="49" charset="-122"/>
                <a:ea typeface="黑体" panose="02010609060101010101" pitchFamily="49" charset="-122"/>
              </a:rPr>
              <a:t>柱塞端面受压，为增加推力柱塞直径大，为减少自重，柱塞多用无缝钢管制造。</a:t>
            </a:r>
            <a:endParaRPr lang="zh-CN" altLang="en-US" sz="1800" dirty="0">
              <a:latin typeface="黑体" panose="02010609060101010101" pitchFamily="49" charset="-122"/>
              <a:ea typeface="黑体" panose="02010609060101010101" pitchFamily="49" charset="-122"/>
            </a:endParaRPr>
          </a:p>
          <a:p>
            <a:pPr>
              <a:buClr>
                <a:srgbClr val="727CA3"/>
              </a:buClr>
              <a:buSzPct val="76000"/>
              <a:buFont typeface="Wingdings 3" panose="05040102010807070707" pitchFamily="18" charset="2"/>
            </a:pPr>
            <a:r>
              <a:rPr lang="zh-CN" altLang="en-US" sz="1800" dirty="0">
                <a:latin typeface="黑体" panose="02010609060101010101" pitchFamily="49" charset="-122"/>
                <a:ea typeface="黑体" panose="02010609060101010101" pitchFamily="49" charset="-122"/>
              </a:rPr>
              <a:t>柱塞缸只能实现单向运动，回程靠外力（如弹簧力）或自重（垂直安装时）；成对使用可实现双向运动。</a:t>
            </a:r>
            <a:endParaRPr lang="zh-CN" altLang="en-US" sz="1800" dirty="0">
              <a:latin typeface="黑体" panose="02010609060101010101" pitchFamily="49" charset="-122"/>
              <a:ea typeface="黑体" panose="02010609060101010101" pitchFamily="49" charset="-122"/>
            </a:endParaRPr>
          </a:p>
        </p:txBody>
      </p:sp>
      <p:pic>
        <p:nvPicPr>
          <p:cNvPr id="5" name="Picture 4" descr="柱塞缸001"/>
          <p:cNvPicPr>
            <a:picLocks noChangeAspect="1" noChangeArrowheads="1"/>
          </p:cNvPicPr>
          <p:nvPr>
            <p:custDataLst>
              <p:tags r:id="rId5"/>
            </p:custDataLst>
          </p:nvPr>
        </p:nvPicPr>
        <p:blipFill>
          <a:blip r:embed="rId6"/>
          <a:srcRect/>
          <a:stretch>
            <a:fillRect/>
          </a:stretch>
        </p:blipFill>
        <p:spPr bwMode="auto">
          <a:xfrm>
            <a:off x="2286000" y="2190750"/>
            <a:ext cx="3276600" cy="2646363"/>
          </a:xfrm>
          <a:prstGeom prst="rect">
            <a:avLst/>
          </a:prstGeom>
          <a:noFill/>
          <a:ln w="9525">
            <a:solidFill>
              <a:srgbClr val="DDE9EC"/>
            </a:solidFill>
            <a:miter lim="800000"/>
            <a:headEnd/>
            <a:tailEnd/>
          </a:ln>
          <a:effectLst>
            <a:outerShdw dist="71842" dir="2700000" algn="ctr" rotWithShape="0">
              <a:srgbClr val="DDE9EC"/>
            </a:outerShdw>
          </a:effectLst>
        </p:spPr>
      </p:pic>
      <p:sp>
        <p:nvSpPr>
          <p:cNvPr id="6" name="Text Box 5"/>
          <p:cNvSpPr txBox="1"/>
          <p:nvPr>
            <p:custDataLst>
              <p:tags r:id="rId7"/>
            </p:custDataLst>
          </p:nvPr>
        </p:nvSpPr>
        <p:spPr>
          <a:xfrm>
            <a:off x="2013585" y="5299075"/>
            <a:ext cx="8349615" cy="398780"/>
          </a:xfrm>
          <a:prstGeom prst="rect">
            <a:avLst/>
          </a:prstGeom>
          <a:noFill/>
          <a:ln w="9525">
            <a:noFill/>
          </a:ln>
        </p:spPr>
        <p:txBody>
          <a:bodyPr wrap="square">
            <a:spAutoFit/>
          </a:bodyPr>
          <a:p>
            <a:r>
              <a:rPr lang="zh-CN" altLang="en-US" sz="2000" b="1" dirty="0">
                <a:solidFill>
                  <a:srgbClr val="CC6600"/>
                </a:solidFill>
                <a:latin typeface="黑体" panose="02010609060101010101" pitchFamily="49" charset="-122"/>
                <a:ea typeface="黑体" panose="02010609060101010101" pitchFamily="49" charset="-122"/>
              </a:rPr>
              <a:t>应用：</a:t>
            </a:r>
            <a:r>
              <a:rPr lang="zh-CN" altLang="en-US" sz="2000" b="1" dirty="0">
                <a:latin typeface="黑体" panose="02010609060101010101" pitchFamily="49" charset="-122"/>
                <a:ea typeface="黑体" panose="02010609060101010101" pitchFamily="49" charset="-122"/>
              </a:rPr>
              <a:t>常用于龙门刨床、导轨磨床、大型拉床等大行程设备液压系统中。</a:t>
            </a:r>
            <a:endParaRPr lang="zh-CN" altLang="en-US" sz="2000" b="1" dirty="0">
              <a:latin typeface="黑体" panose="02010609060101010101" pitchFamily="49" charset="-122"/>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4344804" y="1653425"/>
            <a:ext cx="558179" cy="409838"/>
            <a:chOff x="467341" y="1370621"/>
            <a:chExt cx="558179" cy="409838"/>
          </a:xfrm>
        </p:grpSpPr>
        <p:sp>
          <p:nvSpPr>
            <p:cNvPr id="34" name="椭圆形 33" descr="小圆圈"/>
            <p:cNvSpPr/>
            <p:nvPr>
              <p:custDataLst>
                <p:tags r:id="rId2"/>
              </p:custDataLst>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5" name="文本框 34" descr="编号 1"/>
            <p:cNvSpPr txBox="1">
              <a:spLocks noChangeAspect="1"/>
            </p:cNvSpPr>
            <p:nvPr>
              <p:custDataLst>
                <p:tags r:id="rId3"/>
              </p:custDataLst>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grpSp>
        <p:nvGrpSpPr>
          <p:cNvPr id="11" name="组合 10"/>
          <p:cNvGrpSpPr/>
          <p:nvPr>
            <p:custDataLst>
              <p:tags r:id="rId4"/>
            </p:custDataLst>
          </p:nvPr>
        </p:nvGrpSpPr>
        <p:grpSpPr>
          <a:xfrm>
            <a:off x="4344804" y="2353905"/>
            <a:ext cx="558179" cy="409838"/>
            <a:chOff x="467341" y="3692869"/>
            <a:chExt cx="558179" cy="409838"/>
          </a:xfrm>
        </p:grpSpPr>
        <p:sp>
          <p:nvSpPr>
            <p:cNvPr id="37" name="椭圆形 36" descr="小圆圈"/>
            <p:cNvSpPr/>
            <p:nvPr>
              <p:custDataLst>
                <p:tags r:id="rId5"/>
              </p:custDataLst>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8" name="文本框 37" descr="编号 2"/>
            <p:cNvSpPr txBox="1">
              <a:spLocks noChangeAspect="1"/>
            </p:cNvSpPr>
            <p:nvPr>
              <p:custDataLst>
                <p:tags r:id="rId6"/>
              </p:custDataLst>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14" name="组合 13"/>
          <p:cNvGrpSpPr/>
          <p:nvPr>
            <p:custDataLst>
              <p:tags r:id="rId7"/>
            </p:custDataLst>
          </p:nvPr>
        </p:nvGrpSpPr>
        <p:grpSpPr>
          <a:xfrm>
            <a:off x="4329427" y="3054385"/>
            <a:ext cx="558179" cy="409838"/>
            <a:chOff x="476065" y="4191714"/>
            <a:chExt cx="558179" cy="409838"/>
          </a:xfrm>
        </p:grpSpPr>
        <p:sp>
          <p:nvSpPr>
            <p:cNvPr id="40" name="椭圆形 39" descr="小圆圈"/>
            <p:cNvSpPr/>
            <p:nvPr>
              <p:custDataLst>
                <p:tags r:id="rId8"/>
              </p:custDataLst>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1" name="文本框 40" descr="编号 3"/>
            <p:cNvSpPr txBox="1">
              <a:spLocks noChangeAspect="1"/>
            </p:cNvSpPr>
            <p:nvPr>
              <p:custDataLst>
                <p:tags r:id="rId9"/>
              </p:custDataLst>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endParaRPr lang="zh-CN">
                <a:solidFill>
                  <a:schemeClr val="bg1"/>
                </a:solidFill>
                <a:cs typeface="Segoe UI Semibold" panose="020B0702040204020203" pitchFamily="34" charset="0"/>
              </a:endParaRPr>
            </a:p>
          </p:txBody>
        </p:sp>
      </p:grpSp>
      <p:sp>
        <p:nvSpPr>
          <p:cNvPr id="10" name="文本框 9"/>
          <p:cNvSpPr txBox="1"/>
          <p:nvPr>
            <p:custDataLst>
              <p:tags r:id="rId10"/>
            </p:custDataLst>
          </p:nvPr>
        </p:nvSpPr>
        <p:spPr>
          <a:xfrm>
            <a:off x="4958703" y="1653425"/>
            <a:ext cx="6094428" cy="368300"/>
          </a:xfrm>
          <a:prstGeom prst="rect">
            <a:avLst/>
          </a:prstGeom>
          <a:noFill/>
        </p:spPr>
        <p:txBody>
          <a:bodyPr wrap="square">
            <a:spAutoFit/>
          </a:bodyPr>
          <a:lstStyle/>
          <a:p>
            <a:r>
              <a:rPr lang="zh-CN" altLang="en-US" dirty="0"/>
              <a:t>能够掌握液压缸的类型和特点；</a:t>
            </a:r>
            <a:endParaRPr lang="zh-CN" altLang="en-US" dirty="0"/>
          </a:p>
        </p:txBody>
      </p:sp>
      <p:sp>
        <p:nvSpPr>
          <p:cNvPr id="13" name="文本框 12"/>
          <p:cNvSpPr txBox="1"/>
          <p:nvPr>
            <p:custDataLst>
              <p:tags r:id="rId11"/>
            </p:custDataLst>
          </p:nvPr>
        </p:nvSpPr>
        <p:spPr>
          <a:xfrm>
            <a:off x="4958703" y="2374051"/>
            <a:ext cx="6094428" cy="368300"/>
          </a:xfrm>
          <a:prstGeom prst="rect">
            <a:avLst/>
          </a:prstGeom>
          <a:noFill/>
        </p:spPr>
        <p:txBody>
          <a:bodyPr wrap="square">
            <a:spAutoFit/>
          </a:bodyPr>
          <a:lstStyle/>
          <a:p>
            <a:r>
              <a:rPr lang="zh-CN" altLang="en-US" dirty="0"/>
              <a:t>能够分析液压缸的工作原理；</a:t>
            </a:r>
            <a:endParaRPr lang="zh-CN" altLang="en-US" dirty="0"/>
          </a:p>
        </p:txBody>
      </p:sp>
      <p:sp>
        <p:nvSpPr>
          <p:cNvPr id="16" name="文本框 15"/>
          <p:cNvSpPr txBox="1"/>
          <p:nvPr>
            <p:custDataLst>
              <p:tags r:id="rId12"/>
            </p:custDataLst>
          </p:nvPr>
        </p:nvSpPr>
        <p:spPr>
          <a:xfrm>
            <a:off x="4958703" y="3094677"/>
            <a:ext cx="6094428" cy="368300"/>
          </a:xfrm>
          <a:prstGeom prst="rect">
            <a:avLst/>
          </a:prstGeom>
          <a:noFill/>
        </p:spPr>
        <p:txBody>
          <a:bodyPr wrap="square">
            <a:spAutoFit/>
          </a:bodyPr>
          <a:lstStyle/>
          <a:p>
            <a:r>
              <a:rPr lang="zh-CN" altLang="en-US" dirty="0"/>
              <a:t>能够正确拆装常见液压缸；</a:t>
            </a:r>
            <a:endParaRPr lang="zh-CN" altLang="en-US" dirty="0"/>
          </a:p>
        </p:txBody>
      </p:sp>
      <p:grpSp>
        <p:nvGrpSpPr>
          <p:cNvPr id="17" name="组合 16"/>
          <p:cNvGrpSpPr/>
          <p:nvPr>
            <p:custDataLst>
              <p:tags r:id="rId13"/>
            </p:custDataLst>
          </p:nvPr>
        </p:nvGrpSpPr>
        <p:grpSpPr>
          <a:xfrm>
            <a:off x="4344804" y="3754865"/>
            <a:ext cx="558179" cy="409838"/>
            <a:chOff x="467341" y="1370621"/>
            <a:chExt cx="558179" cy="409838"/>
          </a:xfrm>
        </p:grpSpPr>
        <p:sp>
          <p:nvSpPr>
            <p:cNvPr id="18" name="椭圆形 33" descr="小圆圈"/>
            <p:cNvSpPr/>
            <p:nvPr>
              <p:custDataLst>
                <p:tags r:id="rId14"/>
              </p:custDataLst>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1"/>
            <p:cNvSpPr txBox="1">
              <a:spLocks noChangeAspect="1"/>
            </p:cNvSpPr>
            <p:nvPr>
              <p:custDataLst>
                <p:tags r:id="rId15"/>
              </p:custDataLst>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grpSp>
        <p:nvGrpSpPr>
          <p:cNvPr id="20" name="组合 19"/>
          <p:cNvGrpSpPr/>
          <p:nvPr>
            <p:custDataLst>
              <p:tags r:id="rId16"/>
            </p:custDataLst>
          </p:nvPr>
        </p:nvGrpSpPr>
        <p:grpSpPr>
          <a:xfrm>
            <a:off x="4344804" y="4455345"/>
            <a:ext cx="558179" cy="409838"/>
            <a:chOff x="467341" y="3692869"/>
            <a:chExt cx="558179" cy="409838"/>
          </a:xfrm>
        </p:grpSpPr>
        <p:sp>
          <p:nvSpPr>
            <p:cNvPr id="21" name="椭圆形 36" descr="小圆圈"/>
            <p:cNvSpPr/>
            <p:nvPr>
              <p:custDataLst>
                <p:tags r:id="rId17"/>
              </p:custDataLst>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2"/>
            <p:cNvSpPr txBox="1">
              <a:spLocks noChangeAspect="1"/>
            </p:cNvSpPr>
            <p:nvPr>
              <p:custDataLst>
                <p:tags r:id="rId18"/>
              </p:custDataLst>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5</a:t>
              </a:r>
              <a:endParaRPr lang="zh-CN" dirty="0">
                <a:solidFill>
                  <a:schemeClr val="bg1"/>
                </a:solidFill>
                <a:cs typeface="Segoe UI Semibold" panose="020B0702040204020203" pitchFamily="34" charset="0"/>
              </a:endParaRPr>
            </a:p>
          </p:txBody>
        </p:sp>
      </p:grpSp>
      <p:grpSp>
        <p:nvGrpSpPr>
          <p:cNvPr id="23" name="组合 22"/>
          <p:cNvGrpSpPr/>
          <p:nvPr>
            <p:custDataLst>
              <p:tags r:id="rId19"/>
            </p:custDataLst>
          </p:nvPr>
        </p:nvGrpSpPr>
        <p:grpSpPr>
          <a:xfrm>
            <a:off x="4329427" y="5155825"/>
            <a:ext cx="558179" cy="409838"/>
            <a:chOff x="476065" y="4191714"/>
            <a:chExt cx="558179" cy="409838"/>
          </a:xfrm>
        </p:grpSpPr>
        <p:sp>
          <p:nvSpPr>
            <p:cNvPr id="24" name="椭圆形 39" descr="小圆圈"/>
            <p:cNvSpPr/>
            <p:nvPr>
              <p:custDataLst>
                <p:tags r:id="rId20"/>
              </p:custDataLst>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3"/>
            <p:cNvSpPr txBox="1">
              <a:spLocks noChangeAspect="1"/>
            </p:cNvSpPr>
            <p:nvPr>
              <p:custDataLst>
                <p:tags r:id="rId21"/>
              </p:custDataLst>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6</a:t>
              </a:r>
              <a:endParaRPr lang="zh-CN" dirty="0">
                <a:solidFill>
                  <a:schemeClr val="bg1"/>
                </a:solidFill>
                <a:cs typeface="Segoe UI Semibold" panose="020B0702040204020203" pitchFamily="34" charset="0"/>
              </a:endParaRPr>
            </a:p>
          </p:txBody>
        </p:sp>
      </p:grpSp>
      <p:sp>
        <p:nvSpPr>
          <p:cNvPr id="27" name="文本框 26"/>
          <p:cNvSpPr txBox="1"/>
          <p:nvPr>
            <p:custDataLst>
              <p:tags r:id="rId22"/>
            </p:custDataLst>
          </p:nvPr>
        </p:nvSpPr>
        <p:spPr>
          <a:xfrm>
            <a:off x="4958703" y="3815303"/>
            <a:ext cx="6094428" cy="368300"/>
          </a:xfrm>
          <a:prstGeom prst="rect">
            <a:avLst/>
          </a:prstGeom>
          <a:noFill/>
        </p:spPr>
        <p:txBody>
          <a:bodyPr wrap="square">
            <a:spAutoFit/>
          </a:bodyPr>
          <a:lstStyle/>
          <a:p>
            <a:r>
              <a:rPr lang="zh-CN" altLang="en-US" dirty="0"/>
              <a:t>能够诊断液压缸的常见故障；</a:t>
            </a:r>
            <a:endParaRPr lang="zh-CN" altLang="en-US" dirty="0"/>
          </a:p>
        </p:txBody>
      </p:sp>
      <p:sp>
        <p:nvSpPr>
          <p:cNvPr id="29" name="文本框 28"/>
          <p:cNvSpPr txBox="1"/>
          <p:nvPr>
            <p:custDataLst>
              <p:tags r:id="rId23"/>
            </p:custDataLst>
          </p:nvPr>
        </p:nvSpPr>
        <p:spPr>
          <a:xfrm>
            <a:off x="4958703" y="4535929"/>
            <a:ext cx="6094428" cy="368300"/>
          </a:xfrm>
          <a:prstGeom prst="rect">
            <a:avLst/>
          </a:prstGeom>
          <a:noFill/>
        </p:spPr>
        <p:txBody>
          <a:bodyPr wrap="square">
            <a:spAutoFit/>
          </a:bodyPr>
          <a:lstStyle/>
          <a:p>
            <a:r>
              <a:rPr lang="zh-CN" altLang="en-US" dirty="0"/>
              <a:t>能根据实际情况正确选用液压缸；</a:t>
            </a:r>
            <a:endParaRPr lang="zh-CN" altLang="en-US" dirty="0"/>
          </a:p>
        </p:txBody>
      </p:sp>
      <p:sp>
        <p:nvSpPr>
          <p:cNvPr id="32" name="文本框 31"/>
          <p:cNvSpPr txBox="1"/>
          <p:nvPr>
            <p:custDataLst>
              <p:tags r:id="rId24"/>
            </p:custDataLst>
          </p:nvPr>
        </p:nvSpPr>
        <p:spPr>
          <a:xfrm>
            <a:off x="4958703" y="5256555"/>
            <a:ext cx="6094428" cy="368300"/>
          </a:xfrm>
          <a:prstGeom prst="rect">
            <a:avLst/>
          </a:prstGeom>
          <a:noFill/>
        </p:spPr>
        <p:txBody>
          <a:bodyPr wrap="square">
            <a:spAutoFit/>
          </a:bodyPr>
          <a:lstStyle/>
          <a:p>
            <a:r>
              <a:rPr lang="zh-CN" altLang="en-US" dirty="0"/>
              <a:t>能够增强安全操作意识，做到安全操作；</a:t>
            </a:r>
            <a:endParaRPr lang="zh-CN" altLang="en-US" dirty="0"/>
          </a:p>
        </p:txBody>
      </p:sp>
      <p:grpSp>
        <p:nvGrpSpPr>
          <p:cNvPr id="36" name="组合 35"/>
          <p:cNvGrpSpPr/>
          <p:nvPr>
            <p:custDataLst>
              <p:tags r:id="rId25"/>
            </p:custDataLst>
          </p:nvPr>
        </p:nvGrpSpPr>
        <p:grpSpPr>
          <a:xfrm>
            <a:off x="4344804" y="5856307"/>
            <a:ext cx="558179" cy="409838"/>
            <a:chOff x="467341" y="1370621"/>
            <a:chExt cx="558179" cy="409838"/>
          </a:xfrm>
        </p:grpSpPr>
        <p:sp>
          <p:nvSpPr>
            <p:cNvPr id="39" name="椭圆形 33" descr="小圆圈"/>
            <p:cNvSpPr/>
            <p:nvPr>
              <p:custDataLst>
                <p:tags r:id="rId26"/>
              </p:custDataLst>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6" name="文本框 45" descr="编号 1"/>
            <p:cNvSpPr txBox="1">
              <a:spLocks noChangeAspect="1"/>
            </p:cNvSpPr>
            <p:nvPr>
              <p:custDataLst>
                <p:tags r:id="rId27"/>
              </p:custDataLst>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7</a:t>
              </a:r>
              <a:endParaRPr lang="zh-CN" dirty="0">
                <a:solidFill>
                  <a:schemeClr val="bg1"/>
                </a:solidFill>
                <a:cs typeface="Segoe UI Semibold" panose="020B0702040204020203" pitchFamily="34" charset="0"/>
              </a:endParaRPr>
            </a:p>
          </p:txBody>
        </p:sp>
      </p:grpSp>
      <p:sp>
        <p:nvSpPr>
          <p:cNvPr id="48" name="文本框 47"/>
          <p:cNvSpPr txBox="1"/>
          <p:nvPr>
            <p:custDataLst>
              <p:tags r:id="rId28"/>
            </p:custDataLst>
          </p:nvPr>
        </p:nvSpPr>
        <p:spPr>
          <a:xfrm>
            <a:off x="4958703" y="5977181"/>
            <a:ext cx="6094428" cy="368300"/>
          </a:xfrm>
          <a:prstGeom prst="rect">
            <a:avLst/>
          </a:prstGeom>
          <a:noFill/>
        </p:spPr>
        <p:txBody>
          <a:bodyPr wrap="square">
            <a:spAutoFit/>
          </a:bodyPr>
          <a:lstStyle/>
          <a:p>
            <a:r>
              <a:rPr lang="zh-CN" altLang="zh-CN" dirty="0"/>
              <a:t>能够以问题为导向，团队协作，解决问题。</a:t>
            </a:r>
            <a:endParaRPr lang="zh-CN" altLang="zh-CN" dirty="0"/>
          </a:p>
        </p:txBody>
      </p:sp>
      <p:pic>
        <p:nvPicPr>
          <p:cNvPr id="50" name="图片 49"/>
          <p:cNvPicPr>
            <a:picLocks noChangeAspect="1"/>
          </p:cNvPicPr>
          <p:nvPr/>
        </p:nvPicPr>
        <p:blipFill>
          <a:blip r:embed="rId29"/>
          <a:stretch>
            <a:fillRect/>
          </a:stretch>
        </p:blipFill>
        <p:spPr>
          <a:xfrm>
            <a:off x="183823" y="2266981"/>
            <a:ext cx="3897303" cy="2598202"/>
          </a:xfrm>
          <a:prstGeom prst="rect">
            <a:avLst/>
          </a:prstGeom>
        </p:spPr>
      </p:pic>
      <p:sp>
        <p:nvSpPr>
          <p:cNvPr id="51" name="文本框 50"/>
          <p:cNvSpPr txBox="1"/>
          <p:nvPr/>
        </p:nvSpPr>
        <p:spPr>
          <a:xfrm>
            <a:off x="89555" y="7700708"/>
            <a:ext cx="3561225" cy="230832"/>
          </a:xfrm>
          <a:prstGeom prst="rect">
            <a:avLst/>
          </a:prstGeom>
          <a:noFill/>
        </p:spPr>
        <p:txBody>
          <a:bodyPr wrap="square" rtlCol="0">
            <a:spAutoFit/>
          </a:bodyPr>
          <a:lstStyle/>
          <a:p>
            <a:r>
              <a:rPr lang="zh-CN" altLang="en-US" sz="900">
                <a:hlinkClick r:id="rId30" tooltip="https://www.editage.cn/insights/2013.html"/>
              </a:rPr>
              <a:t>此照片</a:t>
            </a:r>
            <a:r>
              <a:rPr lang="zh-CN" altLang="en-US" sz="900"/>
              <a:t>，作者: 未知作者，许可证: </a:t>
            </a:r>
            <a:r>
              <a:rPr lang="zh-CN" altLang="en-US" sz="900">
                <a:hlinkClick r:id="rId31" tooltip="https://creativecommons.org/licenses/by-nc-sa/3.0/"/>
              </a:rPr>
              <a:t>CC BY-SA-NC</a:t>
            </a:r>
            <a:endParaRPr lang="zh-CN" altLang="en-US" sz="900"/>
          </a:p>
        </p:txBody>
      </p:sp>
      <p:pic>
        <p:nvPicPr>
          <p:cNvPr id="8" name="图片 7"/>
          <p:cNvPicPr>
            <a:picLocks noChangeAspect="1"/>
          </p:cNvPicPr>
          <p:nvPr>
            <p:custDataLst>
              <p:tags r:id="rId32"/>
            </p:custDataLst>
          </p:nvPr>
        </p:nvPicPr>
        <p:blipFill>
          <a:blip r:embed="rId33"/>
          <a:stretch>
            <a:fillRect/>
          </a:stretch>
        </p:blipFill>
        <p:spPr>
          <a:xfrm>
            <a:off x="6842760" y="539115"/>
            <a:ext cx="4826000" cy="462280"/>
          </a:xfrm>
          <a:prstGeom prst="rect">
            <a:avLst/>
          </a:prstGeom>
        </p:spPr>
      </p:pic>
      <p:sp>
        <p:nvSpPr>
          <p:cNvPr id="2" name="文本框 1"/>
          <p:cNvSpPr txBox="1"/>
          <p:nvPr>
            <p:custDataLst>
              <p:tags r:id="rId34"/>
            </p:custDataLst>
          </p:nvPr>
        </p:nvSpPr>
        <p:spPr>
          <a:xfrm>
            <a:off x="7405704" y="646981"/>
            <a:ext cx="4261449" cy="398780"/>
          </a:xfrm>
          <a:prstGeom prst="rect">
            <a:avLst/>
          </a:prstGeom>
          <a:solidFill>
            <a:schemeClr val="bg1"/>
          </a:solidFill>
        </p:spPr>
        <p:txBody>
          <a:bodyPr wrap="square" rtlCol="0">
            <a:spAutoFit/>
          </a:bodyPr>
          <a:p>
            <a:r>
              <a:rPr altLang="en-US" sz="2000" b="1" dirty="0" smtClean="0">
                <a:solidFill>
                  <a:srgbClr val="B7472A"/>
                </a:solidFill>
                <a:latin typeface="隶书" panose="02010509060101010101" charset="-122"/>
                <a:ea typeface="隶书" panose="02010509060101010101" charset="-122"/>
                <a:sym typeface="+mn-ea"/>
              </a:rPr>
              <a:t>工作任务</a:t>
            </a:r>
            <a:r>
              <a:rPr lang="zh-CN" altLang="en-US" sz="2000" b="1" dirty="0" smtClean="0">
                <a:solidFill>
                  <a:srgbClr val="B7472A"/>
                </a:solidFill>
                <a:latin typeface="隶书" panose="02010509060101010101" charset="-122"/>
                <a:ea typeface="隶书" panose="02010509060101010101" charset="-122"/>
              </a:rPr>
              <a:t>三：液压</a:t>
            </a:r>
            <a:r>
              <a:rPr lang="zh-CN" altLang="en-US" sz="2000" b="1" dirty="0" smtClean="0">
                <a:solidFill>
                  <a:srgbClr val="B7472A"/>
                </a:solidFill>
                <a:latin typeface="隶书" panose="02010509060101010101" charset="-122"/>
                <a:ea typeface="隶书" panose="02010509060101010101" charset="-122"/>
              </a:rPr>
              <a:t>缸的选用和排故</a:t>
            </a:r>
            <a:endParaRPr lang="zh-CN" altLang="en-US" sz="2000" b="1" dirty="0">
              <a:solidFill>
                <a:srgbClr val="B7472A"/>
              </a:solidFill>
              <a:latin typeface="隶书" panose="02010509060101010101" charset="-122"/>
              <a:ea typeface="隶书" panose="020105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二</a:t>
            </a: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柱塞式</a:t>
            </a:r>
            <a:r>
              <a:rPr sz="2000" b="1" dirty="0">
                <a:solidFill>
                  <a:schemeClr val="tx1"/>
                </a:solidFill>
                <a:latin typeface="黑体" panose="02010609060101010101" pitchFamily="49" charset="-122"/>
                <a:ea typeface="黑体" panose="02010609060101010101" pitchFamily="49" charset="-122"/>
                <a:sym typeface="+mn-ea"/>
              </a:rPr>
              <a:t>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pic>
        <p:nvPicPr>
          <p:cNvPr id="6" name="3bb92d67c90c69e9820bf5cc5fdec38b">
            <a:hlinkClick r:id="" action="ppaction://media"/>
          </p:cNvPr>
          <p:cNvPicPr/>
          <p:nvPr>
            <a:videoFile r:link="rId4"/>
            <p:extLst>
              <p:ext uri="{DAA4B4D4-6D71-4841-9C94-3DE7FCFB9230}">
                <p14:media xmlns:p14="http://schemas.microsoft.com/office/powerpoint/2010/main" r:embed="rId5"/>
              </p:ext>
            </p:extLst>
          </p:nvPr>
        </p:nvPicPr>
        <p:blipFill>
          <a:blip r:embed="rId6"/>
          <a:stretch>
            <a:fillRect/>
          </a:stretch>
        </p:blipFill>
        <p:spPr>
          <a:xfrm>
            <a:off x="1807210" y="2176780"/>
            <a:ext cx="4912995" cy="3684905"/>
          </a:xfrm>
          <a:prstGeom prst="rect">
            <a:avLst/>
          </a:prstGeom>
        </p:spPr>
      </p:pic>
      <p:pic>
        <p:nvPicPr>
          <p:cNvPr id="7" name="b92283a5b20245844cb47acbca1f23cc">
            <a:hlinkClick r:id="" action="ppaction://media"/>
          </p:cNvPr>
          <p:cNvPicPr/>
          <p:nvPr>
            <a:videoFile r:link="rId7"/>
            <p:extLst>
              <p:ext uri="{DAA4B4D4-6D71-4841-9C94-3DE7FCFB9230}">
                <p14:media xmlns:p14="http://schemas.microsoft.com/office/powerpoint/2010/main" r:embed="rId8"/>
              </p:ext>
            </p:extLst>
          </p:nvPr>
        </p:nvPicPr>
        <p:blipFill>
          <a:blip r:embed="rId9"/>
          <a:stretch>
            <a:fillRect/>
          </a:stretch>
        </p:blipFill>
        <p:spPr>
          <a:xfrm>
            <a:off x="6903085" y="2176780"/>
            <a:ext cx="4912995" cy="368490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video fullScrn="0">
              <p:cMediaNode>
                <p:cTn id="3" fill="hold" display="1">
                  <p:stCondLst>
                    <p:cond delay="indefinite"/>
                  </p:stCondLst>
                </p:cTn>
                <p:tgtEl>
                  <p:spTgt spid="7"/>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三</a:t>
            </a: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摆动式</a:t>
            </a:r>
            <a:r>
              <a:rPr sz="2000" b="1" dirty="0">
                <a:solidFill>
                  <a:schemeClr val="tx1"/>
                </a:solidFill>
                <a:latin typeface="黑体" panose="02010609060101010101" pitchFamily="49" charset="-122"/>
                <a:ea typeface="黑体" panose="02010609060101010101" pitchFamily="49" charset="-122"/>
                <a:sym typeface="+mn-ea"/>
              </a:rPr>
              <a:t>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sp>
        <p:nvSpPr>
          <p:cNvPr id="24579" name="Rectangle 3"/>
          <p:cNvSpPr>
            <a:spLocks noGrp="1" noChangeArrowheads="1"/>
          </p:cNvSpPr>
          <p:nvPr>
            <p:custDataLst>
              <p:tags r:id="rId4"/>
            </p:custDataLst>
          </p:nvPr>
        </p:nvSpPr>
        <p:spPr>
          <a:xfrm>
            <a:off x="5455920" y="1941830"/>
            <a:ext cx="6347460" cy="3018155"/>
          </a:xfrm>
          <a:prstGeom prst="rect">
            <a:avLst/>
          </a:prstGeom>
          <a:solidFill>
            <a:sysClr val="window" lastClr="FFFFFF"/>
          </a:solidFill>
          <a:ln w="9525">
            <a:solidFill>
              <a:srgbClr val="DDE9EC"/>
            </a:solidFill>
          </a:ln>
          <a:effectLst>
            <a:outerShdw dist="53882" dir="2700000" algn="ctr" rotWithShape="0">
              <a:srgbClr val="DDE9EC"/>
            </a:outerShdw>
          </a:effectLst>
        </p:spPr>
        <p:txBody>
          <a:bodyPr vert="horz">
            <a:normAutofit lnSpcReduction="20000"/>
          </a:bodyPr>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分类：</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单叶片和双叶片式两种；</a:t>
            </a:r>
            <a:endPar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单叶片式摆角≤</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280°</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、双叶片式摆角≤</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150°</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在两种结构、尺寸及进油压力相同的情况下，双叶片的输出转矩是单叶片的两倍。</a:t>
            </a:r>
            <a:endPar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组成：</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叶片、摆动轴、定子块、缸体；</a:t>
            </a:r>
            <a:endPar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输出转矩：</a:t>
            </a:r>
            <a:endParaRPr kumimoji="0" lang="zh-CN" altLang="en-US" sz="1600" b="0" i="0" u="none" strike="noStrike" kern="1200" cap="none" spc="0" normalizeH="0" baseline="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T=Zpb[(D-d)/2][D+d)/4]</a:t>
            </a:r>
            <a:endPar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 Zpb(D</a:t>
            </a:r>
            <a:r>
              <a:rPr kumimoji="0" altLang="en-US" sz="1600" b="0" i="0" u="none" strike="noStrike" kern="1200" cap="none" spc="0" normalizeH="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2</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-d</a:t>
            </a:r>
            <a:r>
              <a:rPr kumimoji="0" altLang="en-US" sz="1600" b="0" i="0" u="none" strike="noStrike" kern="1200" cap="none" spc="0" normalizeH="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2</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)/8</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a:t>
            </a:r>
            <a:endPar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latin typeface="Times New Roman" panose="02020603050405020304" pitchFamily="18" charset="0"/>
                <a:ea typeface="黑体" panose="02010609060101010101" pitchFamily="49" charset="-122"/>
                <a:cs typeface="Times New Roman" panose="02020603050405020304" pitchFamily="18" charset="0"/>
              </a:rPr>
              <a:t>输出的回转角速度：</a:t>
            </a:r>
            <a:endParaRPr kumimoji="0" lang="zh-CN" altLang="en-US" sz="1600" b="0" i="0" u="none" strike="noStrike" kern="1200" cap="none" spc="0" normalizeH="0" baseline="0" dirty="0">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ω=pq/T=8q/Zb(D</a:t>
            </a:r>
            <a:r>
              <a:rPr kumimoji="0" altLang="en-US" sz="1600" b="0" i="0" u="none" strike="noStrike" kern="1200" cap="none" spc="0" normalizeH="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2</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-d</a:t>
            </a:r>
            <a:r>
              <a:rPr kumimoji="0" altLang="en-US" sz="1600" b="0" i="0" u="none" strike="noStrike" kern="1200" cap="none" spc="0" normalizeH="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2</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a:t>
            </a:r>
            <a:endPar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endParaRPr>
          </a:p>
          <a:p>
            <a:pPr marL="274320" marR="0" lvl="0" indent="-274320" algn="l" defTabSz="914400" rtl="0" eaLnBrk="1" fontAlgn="auto" latinLnBrk="0" hangingPunct="1">
              <a:lnSpc>
                <a:spcPct val="100000"/>
              </a:lnSpc>
              <a:spcBef>
                <a:spcPts val="600"/>
              </a:spcBef>
              <a:buClr>
                <a:srgbClr val="727CA3"/>
              </a:buClr>
              <a:buSzPct val="76000"/>
              <a:buFont typeface="Wingdings 3" panose="05040102010807070707" pitchFamily="18" charset="2"/>
              <a:buChar char=""/>
            </a:pP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     </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式中，</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D</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为缸内径、</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d</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为摆动轴直径、</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b</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为叶片宽度、</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p</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为进油压力、</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T</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为摆动轴输出的转矩、 </a:t>
            </a:r>
            <a:r>
              <a:rPr kumimoji="0"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ω</a:t>
            </a:r>
            <a:r>
              <a:rPr kumimoji="0" lang="zh-CN" altLang="en-US" sz="1600" b="0" i="0" u="none" strike="noStrike" kern="1200" cap="none" spc="0" normalizeH="0" baseline="0" dirty="0">
                <a:solidFill>
                  <a:sysClr val="windowText" lastClr="000000"/>
                </a:solidFill>
                <a:latin typeface="Times New Roman" panose="02020603050405020304" pitchFamily="18" charset="0"/>
                <a:ea typeface="黑体" panose="02010609060101010101" pitchFamily="49" charset="-122"/>
                <a:cs typeface="Times New Roman" panose="02020603050405020304" pitchFamily="18" charset="0"/>
              </a:rPr>
              <a:t>为角速度。</a:t>
            </a:r>
            <a:endParaRPr kumimoji="0" lang="zh-CN" altLang="en-US" sz="2000" b="0" i="0" u="none" strike="noStrike" kern="1200" cap="none" spc="0" normalizeH="0" baseline="0" noProof="0">
              <a:ln>
                <a:noFill/>
              </a:ln>
              <a:solidFill>
                <a:sysClr val="windowText" lastClr="000000"/>
              </a:solidFill>
              <a:effectLst/>
              <a:uLnTx/>
              <a:uFillTx/>
              <a:latin typeface="宋体" panose="02010600030101010101" pitchFamily="2" charset="-122"/>
              <a:ea typeface="宋体" panose="02010600030101010101" pitchFamily="2" charset="-122"/>
              <a:cs typeface="+mn-ea"/>
            </a:endParaRPr>
          </a:p>
        </p:txBody>
      </p:sp>
      <p:pic>
        <p:nvPicPr>
          <p:cNvPr id="24580" name="Picture 4" descr="摆动液压缸"/>
          <p:cNvPicPr>
            <a:picLocks noChangeAspect="1" noChangeArrowheads="1"/>
          </p:cNvPicPr>
          <p:nvPr>
            <p:custDataLst>
              <p:tags r:id="rId5"/>
            </p:custDataLst>
          </p:nvPr>
        </p:nvPicPr>
        <p:blipFill>
          <a:blip r:embed="rId6"/>
          <a:srcRect/>
          <a:stretch>
            <a:fillRect/>
          </a:stretch>
        </p:blipFill>
        <p:spPr bwMode="auto">
          <a:xfrm>
            <a:off x="2059305" y="4033520"/>
            <a:ext cx="2819400" cy="1990725"/>
          </a:xfrm>
          <a:prstGeom prst="rect">
            <a:avLst/>
          </a:prstGeom>
          <a:noFill/>
          <a:ln w="9525">
            <a:solidFill>
              <a:srgbClr val="DDE9EC"/>
            </a:solidFill>
            <a:miter lim="800000"/>
            <a:headEnd/>
            <a:tailEnd/>
          </a:ln>
          <a:effectLst>
            <a:outerShdw dist="53882" dir="2700000" algn="ctr" rotWithShape="0">
              <a:sysClr val="windowText" lastClr="000000"/>
            </a:outerShdw>
          </a:effectLst>
        </p:spPr>
      </p:pic>
      <p:pic>
        <p:nvPicPr>
          <p:cNvPr id="24581" name="Picture 5" descr="摆动缸"/>
          <p:cNvPicPr>
            <a:picLocks noChangeAspect="1" noChangeArrowheads="1"/>
          </p:cNvPicPr>
          <p:nvPr>
            <p:custDataLst>
              <p:tags r:id="rId7"/>
            </p:custDataLst>
          </p:nvPr>
        </p:nvPicPr>
        <p:blipFill>
          <a:blip r:embed="rId8"/>
          <a:srcRect/>
          <a:stretch>
            <a:fillRect/>
          </a:stretch>
        </p:blipFill>
        <p:spPr bwMode="auto">
          <a:xfrm>
            <a:off x="2059305" y="2123440"/>
            <a:ext cx="2895600" cy="1803400"/>
          </a:xfrm>
          <a:prstGeom prst="rect">
            <a:avLst/>
          </a:prstGeom>
          <a:noFill/>
          <a:ln w="9525">
            <a:solidFill>
              <a:srgbClr val="DDE9EC"/>
            </a:solidFill>
            <a:miter lim="800000"/>
            <a:headEnd/>
            <a:tailEnd/>
          </a:ln>
          <a:effectLst>
            <a:outerShdw dist="53882" dir="2700000" algn="ctr" rotWithShape="0">
              <a:srgbClr val="808080"/>
            </a:outerShdw>
          </a:effectLst>
        </p:spPr>
      </p:pic>
      <p:sp>
        <p:nvSpPr>
          <p:cNvPr id="2" name="文本框 1"/>
          <p:cNvSpPr txBox="1"/>
          <p:nvPr/>
        </p:nvSpPr>
        <p:spPr>
          <a:xfrm>
            <a:off x="5205730" y="5224145"/>
            <a:ext cx="6851650" cy="1198880"/>
          </a:xfrm>
          <a:prstGeom prst="rect">
            <a:avLst/>
          </a:prstGeom>
          <a:noFill/>
        </p:spPr>
        <p:txBody>
          <a:bodyPr wrap="square" rtlCol="0">
            <a:spAutoFit/>
          </a:bodyPr>
          <a:p>
            <a:pPr>
              <a:lnSpc>
                <a:spcPct val="150000"/>
              </a:lnSpc>
            </a:pPr>
            <a:r>
              <a:rPr altLang="en-US" b="1" dirty="0">
                <a:solidFill>
                  <a:schemeClr val="accent4">
                    <a:lumMod val="75000"/>
                  </a:schemeClr>
                </a:solidFill>
                <a:latin typeface="黑体" panose="02010609060101010101" pitchFamily="49" charset="-122"/>
                <a:ea typeface="黑体" panose="02010609060101010101" pitchFamily="49" charset="-122"/>
                <a:sym typeface="+mn-ea"/>
              </a:rPr>
              <a:t>应用：</a:t>
            </a:r>
            <a:r>
              <a:rPr altLang="en-US" b="1" dirty="0">
                <a:latin typeface="黑体" panose="02010609060101010101" pitchFamily="49" charset="-122"/>
                <a:ea typeface="黑体" panose="02010609060101010101" pitchFamily="49" charset="-122"/>
                <a:sym typeface="+mn-ea"/>
              </a:rPr>
              <a:t>常用于机床的送料装置、间歇进给机构、回转夹具、工业机械人手臂和手腕的回转装置及工程机械回转机构等液压系统中。</a:t>
            </a:r>
            <a:endParaRPr kumimoji="0" lang="zh-CN" altLang="en-US" b="1" i="0" u="none" strike="noStrike" kern="1200" cap="none" spc="0" normalizeH="0" baseline="0" dirty="0">
              <a:latin typeface="黑体" panose="02010609060101010101" pitchFamily="49" charset="-122"/>
              <a:ea typeface="黑体" panose="02010609060101010101" pitchFamily="49" charset="-122"/>
            </a:endParaRPr>
          </a:p>
          <a:p>
            <a:endParaRPr kumimoji="0" lang="zh-CN" altLang="en-US" b="1" i="0" u="none" strike="noStrike" kern="1200" cap="none" spc="0" normalizeH="0" baseline="0" dirty="0">
              <a:latin typeface="黑体" panose="02010609060101010101" pitchFamily="49" charset="-122"/>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1</a:t>
            </a:r>
            <a:r>
              <a:rPr sz="2000" b="1" dirty="0">
                <a:solidFill>
                  <a:schemeClr val="accent1">
                    <a:lumMod val="50000"/>
                  </a:schemeClr>
                </a:solidFill>
                <a:latin typeface="黑体" panose="02010609060101010101" pitchFamily="49" charset="-122"/>
                <a:ea typeface="黑体" panose="02010609060101010101" pitchFamily="49" charset="-122"/>
              </a:rPr>
              <a:t>）伸缩液压缸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2613025" y="2443480"/>
            <a:ext cx="7085330" cy="565785"/>
          </a:xfrm>
          <a:prstGeom prst="rect">
            <a:avLst/>
          </a:prstGeom>
          <a:noFill/>
        </p:spPr>
        <p:txBody>
          <a:bodyPr wrap="square" rtlCol="0" anchor="t">
            <a:noAutofit/>
          </a:bodyPr>
          <a:p>
            <a:pPr marL="0" indent="0">
              <a:lnSpc>
                <a:spcPct val="150000"/>
              </a:lnSpc>
              <a:buNone/>
            </a:pPr>
            <a:r>
              <a:rPr altLang="en-US" dirty="0">
                <a:latin typeface="黑体" panose="02010609060101010101" pitchFamily="49" charset="-122"/>
                <a:ea typeface="黑体" panose="02010609060101010101" pitchFamily="49" charset="-122"/>
                <a:cs typeface="黑体" panose="02010609060101010101" pitchFamily="49" charset="-122"/>
                <a:sym typeface="+mn-ea"/>
              </a:rPr>
              <a:t>  由两个或多个活塞缸或柱塞缸套装而成，有单作用和双作用之分。 </a:t>
            </a:r>
            <a:endParaRPr lang="zh-CN" altLang="en-US"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4137685" y="3212852"/>
            <a:ext cx="4176464" cy="290960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sym typeface="+mn-ea"/>
              </a:rPr>
              <a:t>（</a:t>
            </a:r>
            <a:r>
              <a:rPr lang="en-US" altLang="zh-CN" sz="2000" b="1" dirty="0">
                <a:solidFill>
                  <a:schemeClr val="accent1">
                    <a:lumMod val="50000"/>
                  </a:schemeClr>
                </a:solidFill>
                <a:latin typeface="黑体" panose="02010609060101010101" pitchFamily="49" charset="-122"/>
                <a:ea typeface="黑体" panose="02010609060101010101" pitchFamily="49" charset="-122"/>
                <a:sym typeface="+mn-ea"/>
              </a:rPr>
              <a:t>1</a:t>
            </a:r>
            <a:r>
              <a:rPr sz="2000" b="1" dirty="0">
                <a:solidFill>
                  <a:schemeClr val="accent1">
                    <a:lumMod val="50000"/>
                  </a:schemeClr>
                </a:solidFill>
                <a:latin typeface="黑体" panose="02010609060101010101" pitchFamily="49" charset="-122"/>
                <a:ea typeface="黑体" panose="02010609060101010101" pitchFamily="49" charset="-122"/>
                <a:sym typeface="+mn-ea"/>
              </a:rPr>
              <a:t>）伸缩液压缸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2613025" y="2443480"/>
            <a:ext cx="7085330" cy="1059815"/>
          </a:xfrm>
          <a:prstGeom prst="rect">
            <a:avLst/>
          </a:prstGeom>
          <a:noFill/>
        </p:spPr>
        <p:txBody>
          <a:bodyPr wrap="square" rtlCol="0" anchor="t">
            <a:noAutofit/>
          </a:bodyPr>
          <a:p>
            <a:pPr marL="285750" indent="-285750">
              <a:lnSpc>
                <a:spcPct val="150000"/>
              </a:lnSpc>
              <a:buFont typeface="Wingdings" panose="05000000000000000000" charset="0"/>
              <a:buChar char="Ø"/>
            </a:pPr>
            <a:r>
              <a:rPr altLang="en-US" dirty="0">
                <a:latin typeface="黑体" panose="02010609060101010101" pitchFamily="49" charset="-122"/>
                <a:ea typeface="黑体" panose="02010609060101010101" pitchFamily="49" charset="-122"/>
                <a:cs typeface="黑体" panose="02010609060101010101" pitchFamily="49" charset="-122"/>
                <a:sym typeface="+mn-ea"/>
              </a:rPr>
              <a:t> </a:t>
            </a:r>
            <a:r>
              <a:rPr altLang="en-US" dirty="0">
                <a:latin typeface="黑体" panose="02010609060101010101" pitchFamily="49" charset="-122"/>
                <a:ea typeface="黑体" panose="02010609060101010101" pitchFamily="49" charset="-122"/>
                <a:cs typeface="黑体" panose="02010609060101010101" pitchFamily="49" charset="-122"/>
                <a:sym typeface="+mn-ea"/>
              </a:rPr>
              <a:t>活塞或柱塞伸出时，从大到小，速度逐渐增大，推力逐渐减小；</a:t>
            </a:r>
            <a:endParaRPr altLang="en-US" dirty="0">
              <a:latin typeface="黑体" panose="02010609060101010101" pitchFamily="49" charset="-122"/>
              <a:ea typeface="黑体" panose="02010609060101010101" pitchFamily="49" charset="-122"/>
              <a:cs typeface="黑体" panose="02010609060101010101" pitchFamily="49" charset="-122"/>
              <a:sym typeface="+mn-ea"/>
            </a:endParaRPr>
          </a:p>
          <a:p>
            <a:pPr marL="285750" indent="-285750">
              <a:lnSpc>
                <a:spcPct val="150000"/>
              </a:lnSpc>
              <a:buFont typeface="Wingdings" panose="05000000000000000000" charset="0"/>
              <a:buChar char="Ø"/>
            </a:pPr>
            <a:r>
              <a:rPr altLang="en-US" dirty="0">
                <a:latin typeface="黑体" panose="02010609060101010101" pitchFamily="49" charset="-122"/>
                <a:ea typeface="黑体" panose="02010609060101010101" pitchFamily="49" charset="-122"/>
                <a:cs typeface="黑体" panose="02010609060101010101" pitchFamily="49" charset="-122"/>
                <a:sym typeface="+mn-ea"/>
              </a:rPr>
              <a:t> 活塞或柱塞缩回时，从小到大。</a:t>
            </a:r>
            <a:endParaRPr lang="zh-CN" altLang="en-US" dirty="0">
              <a:latin typeface="黑体" panose="02010609060101010101" pitchFamily="49" charset="-122"/>
              <a:ea typeface="黑体" panose="02010609060101010101" pitchFamily="49" charset="-122"/>
              <a:cs typeface="黑体" panose="02010609060101010101" pitchFamily="49" charset="-122"/>
            </a:endParaRPr>
          </a:p>
          <a:p>
            <a:pPr marL="0" indent="0">
              <a:lnSpc>
                <a:spcPct val="150000"/>
              </a:lnSpc>
              <a:buNone/>
            </a:pPr>
            <a:r>
              <a:rPr altLang="en-US" dirty="0">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6" name="图片 5"/>
          <p:cNvPicPr>
            <a:picLocks noChangeAspect="1"/>
          </p:cNvPicPr>
          <p:nvPr>
            <p:custDataLst>
              <p:tags r:id="rId5"/>
            </p:custDataLst>
          </p:nvPr>
        </p:nvPicPr>
        <p:blipFill>
          <a:blip r:embed="rId6"/>
          <a:stretch>
            <a:fillRect/>
          </a:stretch>
        </p:blipFill>
        <p:spPr>
          <a:xfrm>
            <a:off x="6298570" y="3683566"/>
            <a:ext cx="4463415" cy="2207260"/>
          </a:xfrm>
          <a:prstGeom prst="rect">
            <a:avLst/>
          </a:prstGeom>
        </p:spPr>
      </p:pic>
      <p:pic>
        <p:nvPicPr>
          <p:cNvPr id="7" name="图片 6"/>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2358715" y="3537590"/>
            <a:ext cx="3603879" cy="251070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sym typeface="+mn-ea"/>
              </a:rPr>
              <a:t>（</a:t>
            </a:r>
            <a:r>
              <a:rPr lang="en-US" altLang="zh-CN" sz="2000" b="1" dirty="0">
                <a:solidFill>
                  <a:schemeClr val="accent1">
                    <a:lumMod val="50000"/>
                  </a:schemeClr>
                </a:solidFill>
                <a:latin typeface="黑体" panose="02010609060101010101" pitchFamily="49" charset="-122"/>
                <a:ea typeface="黑体" panose="02010609060101010101" pitchFamily="49" charset="-122"/>
                <a:sym typeface="+mn-ea"/>
              </a:rPr>
              <a:t>1</a:t>
            </a:r>
            <a:r>
              <a:rPr sz="2000" b="1" dirty="0">
                <a:solidFill>
                  <a:schemeClr val="accent1">
                    <a:lumMod val="50000"/>
                  </a:schemeClr>
                </a:solidFill>
                <a:latin typeface="黑体" panose="02010609060101010101" pitchFamily="49" charset="-122"/>
                <a:ea typeface="黑体" panose="02010609060101010101" pitchFamily="49" charset="-122"/>
                <a:sym typeface="+mn-ea"/>
              </a:rPr>
              <a:t>）伸缩液压缸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2613025" y="2322830"/>
            <a:ext cx="7085330" cy="1336675"/>
          </a:xfrm>
          <a:prstGeom prst="rect">
            <a:avLst/>
          </a:prstGeom>
          <a:noFill/>
        </p:spPr>
        <p:txBody>
          <a:bodyPr wrap="square" rtlCol="0" anchor="t">
            <a:noAutofit/>
          </a:bodyPr>
          <a:p>
            <a:pPr marL="285750" indent="-285750">
              <a:lnSpc>
                <a:spcPts val="3400"/>
              </a:lnSpc>
              <a:spcBef>
                <a:spcPts val="0"/>
              </a:spcBef>
              <a:buFont typeface="Wingdings" panose="05000000000000000000" charset="0"/>
              <a:buChar char="Ø"/>
            </a:pPr>
            <a:r>
              <a:rPr altLang="en-US" sz="1600" dirty="0">
                <a:latin typeface="黑体" panose="02010609060101010101" pitchFamily="49" charset="-122"/>
                <a:ea typeface="黑体" panose="02010609060101010101" pitchFamily="49" charset="-122"/>
                <a:cs typeface="黑体" panose="02010609060101010101" pitchFamily="49" charset="-122"/>
                <a:sym typeface="+mn-ea"/>
              </a:rPr>
              <a:t>工作时可伸很长，不工作时缩短 </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marL="285750" indent="-285750">
              <a:lnSpc>
                <a:spcPts val="3400"/>
              </a:lnSpc>
              <a:spcBef>
                <a:spcPts val="0"/>
              </a:spcBef>
              <a:buFont typeface="Wingdings" panose="05000000000000000000" charset="0"/>
              <a:buChar char="Ø"/>
            </a:pPr>
            <a:r>
              <a:rPr altLang="en-US" sz="1600" dirty="0">
                <a:latin typeface="黑体" panose="02010609060101010101" pitchFamily="49" charset="-122"/>
                <a:ea typeface="黑体" panose="02010609060101010101" pitchFamily="49" charset="-122"/>
                <a:cs typeface="黑体" panose="02010609060101010101" pitchFamily="49" charset="-122"/>
                <a:sym typeface="+mn-ea"/>
              </a:rPr>
              <a:t>占地面积小，且推力随行程增加而减小 </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marL="0" indent="0">
              <a:lnSpc>
                <a:spcPts val="3400"/>
              </a:lnSpc>
              <a:spcBef>
                <a:spcPts val="0"/>
              </a:spcBef>
              <a:buNone/>
            </a:pPr>
            <a:r>
              <a:rPr altLang="en-US" sz="1600" dirty="0">
                <a:latin typeface="黑体" panose="02010609060101010101" pitchFamily="49" charset="-122"/>
                <a:ea typeface="黑体" panose="02010609060101010101" pitchFamily="49" charset="-122"/>
                <a:cs typeface="黑体" panose="02010609060101010101" pitchFamily="49" charset="-122"/>
                <a:sym typeface="+mn-ea"/>
              </a:rPr>
              <a:t>如，起重机伸缩臂、自动倾卸卡车、火箭发射台等皆用</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marL="0" indent="0">
              <a:lnSpc>
                <a:spcPct val="150000"/>
              </a:lnSpc>
              <a:buNone/>
            </a:pPr>
            <a:r>
              <a:rPr altLang="en-US" sz="1600" dirty="0">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1600"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6" name="图片 5"/>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2914318" y="3827403"/>
            <a:ext cx="2710499" cy="2641936"/>
          </a:xfrm>
          <a:prstGeom prst="rect">
            <a:avLst/>
          </a:prstGeom>
        </p:spPr>
      </p:pic>
      <p:pic>
        <p:nvPicPr>
          <p:cNvPr id="8" name="图片 7"/>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6742926" y="3774245"/>
            <a:ext cx="2239193" cy="276524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）齿条液压缸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pic>
        <p:nvPicPr>
          <p:cNvPr id="6" name="Picture 4" descr="17"/>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bwMode="auto">
          <a:xfrm>
            <a:off x="6871277" y="2855476"/>
            <a:ext cx="3782354"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2406095" y="2906415"/>
            <a:ext cx="4345147" cy="2290951"/>
          </a:xfrm>
          <a:prstGeom prst="rect">
            <a:avLst/>
          </a:prstGeom>
        </p:spPr>
      </p:pic>
      <p:sp>
        <p:nvSpPr>
          <p:cNvPr id="11" name="文本框 10"/>
          <p:cNvSpPr txBox="1"/>
          <p:nvPr>
            <p:custDataLst>
              <p:tags r:id="rId9"/>
            </p:custDataLst>
          </p:nvPr>
        </p:nvSpPr>
        <p:spPr>
          <a:xfrm>
            <a:off x="6257290" y="5441315"/>
            <a:ext cx="1487170" cy="337185"/>
          </a:xfrm>
          <a:prstGeom prst="rect">
            <a:avLst/>
          </a:prstGeom>
          <a:noFill/>
        </p:spPr>
        <p:txBody>
          <a:bodyPr wrap="square">
            <a:spAutoFit/>
          </a:bodyPr>
          <a:p>
            <a:r>
              <a:rPr lang="zh-CN" altLang="en-US" sz="1600" dirty="0">
                <a:latin typeface="黑体" panose="02010609060101010101" pitchFamily="49" charset="-122"/>
                <a:ea typeface="黑体" panose="02010609060101010101" pitchFamily="49" charset="-122"/>
              </a:rPr>
              <a:t>齿条液压缸</a:t>
            </a:r>
            <a:endParaRPr lang="zh-CN" altLang="en-US" sz="1600" dirty="0">
              <a:latin typeface="黑体" panose="02010609060101010101" pitchFamily="49" charset="-122"/>
              <a:ea typeface="黑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）齿条液压缸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pic>
        <p:nvPicPr>
          <p:cNvPr id="5" name="d6a2c2d8c4a6e3e2484941d972e5885e">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3923030" y="2322830"/>
            <a:ext cx="4662805" cy="40005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五边形 3"/>
          <p:cNvSpPr/>
          <p:nvPr>
            <p:custDataLst>
              <p:tags r:id="rId3"/>
            </p:custDataLst>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a:t>
            </a:r>
            <a:r>
              <a:rPr altLang="en-US" sz="2000" b="1" dirty="0">
                <a:solidFill>
                  <a:schemeClr val="tx1"/>
                </a:solidFill>
                <a:latin typeface="黑体" panose="02010609060101010101" pitchFamily="49" charset="-122"/>
                <a:ea typeface="黑体" panose="02010609060101010101" pitchFamily="49" charset="-122"/>
                <a:sym typeface="+mn-ea"/>
              </a:rPr>
              <a:t>四</a:t>
            </a:r>
            <a:r>
              <a:rPr lang="en-US" altLang="zh-CN"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组合式液压缸</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2</a:t>
            </a:r>
            <a:r>
              <a:rPr sz="2000" b="1" dirty="0">
                <a:solidFill>
                  <a:schemeClr val="accent1">
                    <a:lumMod val="50000"/>
                  </a:schemeClr>
                </a:solidFill>
                <a:latin typeface="黑体" panose="02010609060101010101" pitchFamily="49" charset="-122"/>
                <a:ea typeface="黑体" panose="02010609060101010101" pitchFamily="49" charset="-122"/>
              </a:rPr>
              <a:t>）齿条液压缸</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5" name="Rectangle 3"/>
          <p:cNvSpPr txBox="1">
            <a:spLocks noChangeArrowheads="1"/>
          </p:cNvSpPr>
          <p:nvPr>
            <p:custDataLst>
              <p:tags r:id="rId5"/>
            </p:custDataLst>
          </p:nvPr>
        </p:nvSpPr>
        <p:spPr>
          <a:xfrm>
            <a:off x="2377440" y="2546985"/>
            <a:ext cx="8528050" cy="672465"/>
          </a:xfrm>
          <a:prstGeom prst="rect">
            <a:avLst/>
          </a:prstGeom>
        </p:spPr>
        <p:txBody>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1800" b="1" dirty="0">
                <a:latin typeface="黑体" panose="02010609060101010101" pitchFamily="49" charset="-122"/>
                <a:ea typeface="黑体" panose="02010609060101010101" pitchFamily="49" charset="-122"/>
                <a:cs typeface="黑体" panose="02010609060101010101" pitchFamily="49" charset="-122"/>
              </a:rPr>
              <a:t> </a:t>
            </a:r>
            <a:r>
              <a:rPr lang="zh-CN" altLang="en-US" sz="1800" b="1" dirty="0">
                <a:latin typeface="黑体" panose="02010609060101010101" pitchFamily="49" charset="-122"/>
                <a:ea typeface="黑体" panose="02010609060101010101" pitchFamily="49" charset="-122"/>
                <a:cs typeface="黑体" panose="02010609060101010101" pitchFamily="49" charset="-122"/>
              </a:rPr>
              <a:t>常用于需要回转运动的场合，如：自动线、磨床。</a:t>
            </a:r>
            <a:endParaRPr lang="zh-CN" altLang="en-US" sz="1800" b="1" dirty="0">
              <a:latin typeface="黑体" panose="02010609060101010101" pitchFamily="49" charset="-122"/>
              <a:ea typeface="黑体" panose="02010609060101010101" pitchFamily="49" charset="-122"/>
              <a:cs typeface="黑体" panose="02010609060101010101" pitchFamily="49" charset="-122"/>
            </a:endParaRPr>
          </a:p>
        </p:txBody>
      </p:sp>
      <p:pic>
        <p:nvPicPr>
          <p:cNvPr id="6" name="图片 5"/>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2521640" y="3339093"/>
            <a:ext cx="3499220" cy="2788518"/>
          </a:xfrm>
          <a:prstGeom prst="rect">
            <a:avLst/>
          </a:prstGeom>
        </p:spPr>
      </p:pic>
      <p:pic>
        <p:nvPicPr>
          <p:cNvPr id="7" name="图片 6"/>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6514185" y="3533871"/>
            <a:ext cx="3790780" cy="239896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7" name="Rectangle 3"/>
          <p:cNvSpPr txBox="1">
            <a:spLocks noChangeArrowheads="1"/>
          </p:cNvSpPr>
          <p:nvPr>
            <p:custDataLst>
              <p:tags r:id="rId4"/>
            </p:custDataLst>
          </p:nvPr>
        </p:nvSpPr>
        <p:spPr>
          <a:xfrm>
            <a:off x="2050415" y="2106930"/>
            <a:ext cx="8785225" cy="672465"/>
          </a:xfrm>
          <a:prstGeom prst="rect">
            <a:avLst/>
          </a:prstGeom>
        </p:spPr>
        <p:txBody>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sz="1800" b="1" dirty="0">
                <a:latin typeface="黑体" panose="02010609060101010101" pitchFamily="49" charset="-122"/>
                <a:ea typeface="黑体" panose="02010609060101010101" pitchFamily="49" charset="-122"/>
                <a:cs typeface="黑体" panose="02010609060101010101" pitchFamily="49" charset="-122"/>
              </a:rPr>
              <a:t>液压缸的典型结构如图所示，由缸筒、缸盖、活塞、活塞杆、密封件等主要零件组成。</a:t>
            </a:r>
            <a:endParaRPr sz="1800" b="1"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sz="1800" b="1" dirty="0">
              <a:latin typeface="黑体" panose="02010609060101010101" pitchFamily="49" charset="-122"/>
              <a:ea typeface="黑体" panose="02010609060101010101" pitchFamily="49" charset="-122"/>
              <a:cs typeface="黑体" panose="02010609060101010101" pitchFamily="49" charset="-122"/>
            </a:endParaRPr>
          </a:p>
        </p:txBody>
      </p:sp>
      <p:sp>
        <p:nvSpPr>
          <p:cNvPr id="8" name="文本框 7"/>
          <p:cNvSpPr txBox="1"/>
          <p:nvPr/>
        </p:nvSpPr>
        <p:spPr>
          <a:xfrm>
            <a:off x="1951355" y="3082925"/>
            <a:ext cx="1619885" cy="2584450"/>
          </a:xfrm>
          <a:prstGeom prst="rect">
            <a:avLst/>
          </a:prstGeom>
          <a:noFill/>
        </p:spPr>
        <p:txBody>
          <a:bodyPr wrap="square" rtlCol="0">
            <a:spAutoFit/>
          </a:bodyPr>
          <a:p>
            <a:pPr indent="0">
              <a:lnSpc>
                <a:spcPct val="150000"/>
              </a:lnSpc>
              <a:buNone/>
            </a:pPr>
            <a:r>
              <a:rPr b="1" dirty="0">
                <a:latin typeface="黑体" panose="02010609060101010101" pitchFamily="49" charset="-122"/>
                <a:ea typeface="黑体" panose="02010609060101010101" pitchFamily="49" charset="-122"/>
                <a:cs typeface="黑体" panose="02010609060101010101" pitchFamily="49" charset="-122"/>
                <a:sym typeface="+mn-ea"/>
              </a:rPr>
              <a:t>结构主要包括</a:t>
            </a:r>
            <a:endParaRPr b="1" dirty="0">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u"/>
            </a:pPr>
            <a:r>
              <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缸体组件</a:t>
            </a:r>
            <a:endPar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u"/>
            </a:pPr>
            <a:r>
              <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活塞组件</a:t>
            </a:r>
            <a:endPar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u"/>
            </a:pPr>
            <a:r>
              <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密封装置</a:t>
            </a:r>
            <a:endPar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u"/>
            </a:pPr>
            <a:r>
              <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缓冲装置</a:t>
            </a:r>
            <a:endPar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u"/>
            </a:pPr>
            <a:r>
              <a:rPr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rPr>
              <a:t>排气装置</a:t>
            </a:r>
            <a:endParaRPr lang="zh-CN" altLang="en-US" b="1" dirty="0">
              <a:solidFill>
                <a:schemeClr val="accent2">
                  <a:lumMod val="60000"/>
                  <a:lumOff val="40000"/>
                </a:schemeClr>
              </a:solidFill>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4" name="图片 -2147482207" descr="Z412"/>
          <p:cNvPicPr>
            <a:picLocks noChangeAspect="1"/>
          </p:cNvPicPr>
          <p:nvPr>
            <p:custDataLst>
              <p:tags r:id="rId5"/>
            </p:custDataLst>
          </p:nvPr>
        </p:nvPicPr>
        <p:blipFill>
          <a:blip r:embed="rId6"/>
          <a:srcRect t="10280"/>
          <a:stretch>
            <a:fillRect/>
          </a:stretch>
        </p:blipFill>
        <p:spPr>
          <a:xfrm>
            <a:off x="4544695" y="2694623"/>
            <a:ext cx="4211320" cy="1468755"/>
          </a:xfrm>
          <a:prstGeom prst="rect">
            <a:avLst/>
          </a:prstGeom>
          <a:noFill/>
          <a:ln w="9525">
            <a:noFill/>
          </a:ln>
        </p:spPr>
      </p:pic>
      <p:pic>
        <p:nvPicPr>
          <p:cNvPr id="5" name="图片 -2147482206"/>
          <p:cNvPicPr>
            <a:picLocks noChangeAspect="1"/>
          </p:cNvPicPr>
          <p:nvPr>
            <p:custDataLst>
              <p:tags r:id="rId7"/>
            </p:custDataLst>
          </p:nvPr>
        </p:nvPicPr>
        <p:blipFill>
          <a:blip r:embed="rId8"/>
          <a:stretch>
            <a:fillRect/>
          </a:stretch>
        </p:blipFill>
        <p:spPr>
          <a:xfrm flipH="1">
            <a:off x="4807585" y="4730433"/>
            <a:ext cx="3685540" cy="1383665"/>
          </a:xfrm>
          <a:prstGeom prst="rect">
            <a:avLst/>
          </a:prstGeom>
          <a:noFill/>
          <a:ln w="9525">
            <a:noFill/>
          </a:ln>
        </p:spPr>
      </p:pic>
      <p:sp>
        <p:nvSpPr>
          <p:cNvPr id="116" name="文本框 115"/>
          <p:cNvSpPr txBox="1"/>
          <p:nvPr/>
        </p:nvSpPr>
        <p:spPr>
          <a:xfrm>
            <a:off x="5624830" y="4163695"/>
            <a:ext cx="2438400" cy="337185"/>
          </a:xfrm>
          <a:prstGeom prst="rect">
            <a:avLst/>
          </a:prstGeom>
          <a:noFill/>
          <a:ln w="9525">
            <a:noFill/>
          </a:ln>
        </p:spPr>
        <p:txBody>
          <a:bodyPr wrap="square">
            <a:spAutoFit/>
          </a:bodyPr>
          <a:p>
            <a:pPr indent="127000"/>
            <a:r>
              <a:rPr sz="1600" b="1" dirty="0">
                <a:latin typeface="黑体" panose="02010609060101010101" pitchFamily="49" charset="-122"/>
                <a:ea typeface="黑体" panose="02010609060101010101" pitchFamily="49" charset="-122"/>
                <a:cs typeface="黑体" panose="02010609060101010101" pitchFamily="49" charset="-122"/>
              </a:rPr>
              <a:t> </a:t>
            </a:r>
            <a:r>
              <a:rPr lang="zh-CN" sz="1600" b="1" dirty="0">
                <a:latin typeface="黑体" panose="02010609060101010101" pitchFamily="49" charset="-122"/>
                <a:ea typeface="黑体" panose="02010609060101010101" pitchFamily="49" charset="-122"/>
                <a:cs typeface="黑体" panose="02010609060101010101" pitchFamily="49" charset="-122"/>
              </a:rPr>
              <a:t>液压缸的典型结构</a:t>
            </a:r>
            <a:endParaRPr lang="zh-CN" sz="1600" b="1" dirty="0">
              <a:latin typeface="黑体" panose="02010609060101010101" pitchFamily="49" charset="-122"/>
              <a:ea typeface="黑体" panose="02010609060101010101" pitchFamily="49" charset="-122"/>
              <a:cs typeface="黑体" panose="02010609060101010101" pitchFamily="49" charset="-122"/>
            </a:endParaRPr>
          </a:p>
        </p:txBody>
      </p:sp>
      <p:sp>
        <p:nvSpPr>
          <p:cNvPr id="9" name="文本框 8"/>
          <p:cNvSpPr txBox="1"/>
          <p:nvPr>
            <p:custDataLst>
              <p:tags r:id="rId9"/>
            </p:custDataLst>
          </p:nvPr>
        </p:nvSpPr>
        <p:spPr>
          <a:xfrm>
            <a:off x="5436870" y="6139180"/>
            <a:ext cx="2626360" cy="337185"/>
          </a:xfrm>
          <a:prstGeom prst="rect">
            <a:avLst/>
          </a:prstGeom>
          <a:noFill/>
          <a:ln w="9525">
            <a:noFill/>
          </a:ln>
        </p:spPr>
        <p:txBody>
          <a:bodyPr wrap="square">
            <a:spAutoFit/>
          </a:bodyPr>
          <a:p>
            <a:pPr indent="127000"/>
            <a:r>
              <a:rPr sz="1600" b="1" dirty="0">
                <a:latin typeface="黑体" panose="02010609060101010101" pitchFamily="49" charset="-122"/>
                <a:ea typeface="黑体" panose="02010609060101010101" pitchFamily="49" charset="-122"/>
                <a:cs typeface="黑体" panose="02010609060101010101" pitchFamily="49" charset="-122"/>
              </a:rPr>
              <a:t> </a:t>
            </a:r>
            <a:r>
              <a:rPr lang="zh-CN" sz="1600" b="1" dirty="0">
                <a:latin typeface="黑体" panose="02010609060101010101" pitchFamily="49" charset="-122"/>
                <a:ea typeface="黑体" panose="02010609060101010101" pitchFamily="49" charset="-122"/>
                <a:cs typeface="黑体" panose="02010609060101010101" pitchFamily="49" charset="-122"/>
              </a:rPr>
              <a:t>单杆活塞式液压缸结构</a:t>
            </a:r>
            <a:endParaRPr lang="zh-CN" sz="1600" b="1"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一</a:t>
            </a:r>
            <a:r>
              <a:rPr sz="2000" b="1" dirty="0">
                <a:solidFill>
                  <a:schemeClr val="accent1">
                    <a:lumMod val="50000"/>
                  </a:schemeClr>
                </a:solidFill>
                <a:latin typeface="黑体" panose="02010609060101010101" pitchFamily="49" charset="-122"/>
                <a:ea typeface="黑体" panose="02010609060101010101" pitchFamily="49" charset="-122"/>
              </a:rPr>
              <a:t>）缸体组件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pic>
        <p:nvPicPr>
          <p:cNvPr id="36868" name="Picture 4" descr="ye001"/>
          <p:cNvPicPr>
            <a:picLocks noChangeAspect="1" noChangeArrowheads="1"/>
          </p:cNvPicPr>
          <p:nvPr>
            <p:custDataLst>
              <p:tags r:id="rId5"/>
            </p:custDataLst>
          </p:nvPr>
        </p:nvPicPr>
        <p:blipFill>
          <a:blip r:embed="rId6"/>
          <a:srcRect/>
          <a:stretch>
            <a:fillRect/>
          </a:stretch>
        </p:blipFill>
        <p:spPr bwMode="auto">
          <a:xfrm>
            <a:off x="1840230" y="2443480"/>
            <a:ext cx="3429000" cy="2809240"/>
          </a:xfrm>
          <a:prstGeom prst="rect">
            <a:avLst/>
          </a:prstGeom>
          <a:noFill/>
          <a:ln w="9525">
            <a:solidFill>
              <a:schemeClr val="bg2"/>
            </a:solidFill>
            <a:miter lim="800000"/>
            <a:headEnd/>
            <a:tailEnd/>
          </a:ln>
          <a:effectLst>
            <a:outerShdw dist="53882" dir="2700000" algn="ctr" rotWithShape="0">
              <a:schemeClr val="bg2"/>
            </a:outerShdw>
          </a:effectLst>
        </p:spPr>
      </p:pic>
      <p:pic>
        <p:nvPicPr>
          <p:cNvPr id="36869" name="Picture 5" descr="ye001A"/>
          <p:cNvPicPr>
            <a:picLocks noChangeAspect="1" noChangeArrowheads="1"/>
          </p:cNvPicPr>
          <p:nvPr>
            <p:custDataLst>
              <p:tags r:id="rId7"/>
            </p:custDataLst>
          </p:nvPr>
        </p:nvPicPr>
        <p:blipFill>
          <a:blip r:embed="rId8"/>
          <a:srcRect/>
          <a:stretch>
            <a:fillRect/>
          </a:stretch>
        </p:blipFill>
        <p:spPr bwMode="auto">
          <a:xfrm>
            <a:off x="2907030" y="5252720"/>
            <a:ext cx="1295400" cy="974725"/>
          </a:xfrm>
          <a:prstGeom prst="rect">
            <a:avLst/>
          </a:prstGeom>
          <a:noFill/>
          <a:ln w="9525">
            <a:solidFill>
              <a:schemeClr val="bg2"/>
            </a:solidFill>
            <a:miter lim="800000"/>
            <a:headEnd/>
            <a:tailEnd/>
          </a:ln>
          <a:effectLst>
            <a:outerShdw dist="53882" dir="2700000" algn="ctr" rotWithShape="0">
              <a:schemeClr val="bg2"/>
            </a:outerShdw>
          </a:effectLst>
        </p:spPr>
      </p:pic>
      <p:sp>
        <p:nvSpPr>
          <p:cNvPr id="33797" name="Rectangle 3"/>
          <p:cNvSpPr>
            <a:spLocks noGrp="1"/>
          </p:cNvSpPr>
          <p:nvPr>
            <p:custDataLst>
              <p:tags r:id="rId9"/>
            </p:custDataLst>
          </p:nvPr>
        </p:nvSpPr>
        <p:spPr>
          <a:xfrm>
            <a:off x="6042660" y="1600200"/>
            <a:ext cx="4566285" cy="4255135"/>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fontAlgn="auto">
              <a:lnSpc>
                <a:spcPts val="2360"/>
              </a:lnSpc>
              <a:spcBef>
                <a:spcPts val="0"/>
              </a:spcBef>
              <a:buClr>
                <a:srgbClr val="727CA3"/>
              </a:buClr>
              <a:buSzPct val="76000"/>
              <a:buFont typeface="Wingdings 3" panose="05040102010807070707" pitchFamily="18" charset="2"/>
            </a:pPr>
            <a:r>
              <a:rPr lang="en-US" altLang="zh-CN" sz="1800" dirty="0">
                <a:latin typeface="黑体" panose="02010609060101010101" pitchFamily="49" charset="-122"/>
                <a:ea typeface="黑体" panose="02010609060101010101" pitchFamily="49" charset="-122"/>
                <a:cs typeface="黑体" panose="02010609060101010101" pitchFamily="49" charset="-122"/>
              </a:rPr>
              <a:t>a) </a:t>
            </a:r>
            <a:r>
              <a:rPr lang="zh-CN" altLang="en-US" sz="1800" dirty="0">
                <a:solidFill>
                  <a:schemeClr val="accent2">
                    <a:lumMod val="75000"/>
                  </a:schemeClr>
                </a:solidFill>
                <a:latin typeface="黑体" panose="02010609060101010101" pitchFamily="49" charset="-122"/>
                <a:ea typeface="黑体" panose="02010609060101010101" pitchFamily="49" charset="-122"/>
                <a:cs typeface="黑体" panose="02010609060101010101" pitchFamily="49" charset="-122"/>
              </a:rPr>
              <a:t>法兰连接：</a:t>
            </a:r>
            <a:r>
              <a:rPr lang="zh-CN" altLang="en-US" sz="1800" dirty="0">
                <a:latin typeface="黑体" panose="02010609060101010101" pitchFamily="49" charset="-122"/>
                <a:ea typeface="黑体" panose="02010609060101010101" pitchFamily="49" charset="-122"/>
                <a:cs typeface="黑体" panose="02010609060101010101" pitchFamily="49" charset="-122"/>
              </a:rPr>
              <a:t>结构简单，尺寸大，用于铸铁、铸钢管。</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a:p>
            <a:pPr fontAlgn="auto">
              <a:lnSpc>
                <a:spcPts val="2360"/>
              </a:lnSpc>
              <a:spcBef>
                <a:spcPts val="0"/>
              </a:spcBef>
              <a:buClr>
                <a:srgbClr val="727CA3"/>
              </a:buClr>
              <a:buSzPct val="76000"/>
              <a:buFont typeface="Wingdings 3" panose="05040102010807070707" pitchFamily="18" charset="2"/>
            </a:pPr>
            <a:r>
              <a:rPr lang="en-US" altLang="zh-CN" sz="1800" dirty="0">
                <a:latin typeface="黑体" panose="02010609060101010101" pitchFamily="49" charset="-122"/>
                <a:ea typeface="黑体" panose="02010609060101010101" pitchFamily="49" charset="-122"/>
                <a:cs typeface="黑体" panose="02010609060101010101" pitchFamily="49" charset="-122"/>
              </a:rPr>
              <a:t>b) </a:t>
            </a:r>
            <a:r>
              <a:rPr lang="zh-CN" altLang="en-US" sz="1800" dirty="0">
                <a:solidFill>
                  <a:schemeClr val="accent2">
                    <a:lumMod val="75000"/>
                  </a:schemeClr>
                </a:solidFill>
                <a:latin typeface="黑体" panose="02010609060101010101" pitchFamily="49" charset="-122"/>
                <a:ea typeface="黑体" panose="02010609060101010101" pitchFamily="49" charset="-122"/>
                <a:cs typeface="黑体" panose="02010609060101010101" pitchFamily="49" charset="-122"/>
              </a:rPr>
              <a:t>半环连接：</a:t>
            </a:r>
            <a:r>
              <a:rPr lang="zh-CN" altLang="en-US" sz="1800" dirty="0">
                <a:latin typeface="黑体" panose="02010609060101010101" pitchFamily="49" charset="-122"/>
                <a:ea typeface="黑体" panose="02010609060101010101" pitchFamily="49" charset="-122"/>
                <a:cs typeface="黑体" panose="02010609060101010101" pitchFamily="49" charset="-122"/>
              </a:rPr>
              <a:t>结构紧凑、重量轻，但环形槽会削弱缸体强度，用于无缝钢管制成的缸筒。</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a:p>
            <a:pPr fontAlgn="auto">
              <a:lnSpc>
                <a:spcPts val="2360"/>
              </a:lnSpc>
              <a:spcBef>
                <a:spcPts val="0"/>
              </a:spcBef>
              <a:buClr>
                <a:srgbClr val="727CA3"/>
              </a:buClr>
              <a:buSzPct val="76000"/>
              <a:buFont typeface="Wingdings 3" panose="05040102010807070707" pitchFamily="18" charset="2"/>
            </a:pPr>
            <a:r>
              <a:rPr lang="en-US" altLang="zh-CN" sz="1800" dirty="0">
                <a:latin typeface="黑体" panose="02010609060101010101" pitchFamily="49" charset="-122"/>
                <a:ea typeface="黑体" panose="02010609060101010101" pitchFamily="49" charset="-122"/>
                <a:cs typeface="黑体" panose="02010609060101010101" pitchFamily="49" charset="-122"/>
              </a:rPr>
              <a:t>c) </a:t>
            </a:r>
            <a:r>
              <a:rPr lang="zh-CN" altLang="en-US" sz="1800" dirty="0">
                <a:solidFill>
                  <a:schemeClr val="accent2">
                    <a:lumMod val="75000"/>
                  </a:schemeClr>
                </a:solidFill>
                <a:latin typeface="黑体" panose="02010609060101010101" pitchFamily="49" charset="-122"/>
                <a:ea typeface="黑体" panose="02010609060101010101" pitchFamily="49" charset="-122"/>
                <a:cs typeface="黑体" panose="02010609060101010101" pitchFamily="49" charset="-122"/>
              </a:rPr>
              <a:t>拉杆连接：</a:t>
            </a:r>
            <a:r>
              <a:rPr lang="zh-CN" altLang="en-US" sz="1800" dirty="0">
                <a:latin typeface="黑体" panose="02010609060101010101" pitchFamily="49" charset="-122"/>
                <a:ea typeface="黑体" panose="02010609060101010101" pitchFamily="49" charset="-122"/>
                <a:cs typeface="黑体" panose="02010609060101010101" pitchFamily="49" charset="-122"/>
              </a:rPr>
              <a:t>加工和装配方便，但尺寸较大，拉杆会变形，影响密封性能。用于较短的液压缸。</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a:p>
            <a:pPr fontAlgn="auto">
              <a:lnSpc>
                <a:spcPts val="2360"/>
              </a:lnSpc>
              <a:spcBef>
                <a:spcPts val="0"/>
              </a:spcBef>
              <a:buClr>
                <a:srgbClr val="727CA3"/>
              </a:buClr>
              <a:buSzPct val="76000"/>
              <a:buFont typeface="Wingdings 3" panose="05040102010807070707" pitchFamily="18" charset="2"/>
            </a:pPr>
            <a:r>
              <a:rPr lang="en-US" altLang="zh-CN" sz="1800" dirty="0">
                <a:latin typeface="黑体" panose="02010609060101010101" pitchFamily="49" charset="-122"/>
                <a:ea typeface="黑体" panose="02010609060101010101" pitchFamily="49" charset="-122"/>
                <a:cs typeface="黑体" panose="02010609060101010101" pitchFamily="49" charset="-122"/>
              </a:rPr>
              <a:t>d) </a:t>
            </a:r>
            <a:r>
              <a:rPr lang="zh-CN" altLang="en-US" sz="1800" dirty="0">
                <a:solidFill>
                  <a:schemeClr val="accent2">
                    <a:lumMod val="75000"/>
                  </a:schemeClr>
                </a:solidFill>
                <a:latin typeface="黑体" panose="02010609060101010101" pitchFamily="49" charset="-122"/>
                <a:ea typeface="黑体" panose="02010609060101010101" pitchFamily="49" charset="-122"/>
                <a:cs typeface="黑体" panose="02010609060101010101" pitchFamily="49" charset="-122"/>
              </a:rPr>
              <a:t>螺纹连接：</a:t>
            </a:r>
            <a:r>
              <a:rPr lang="zh-CN" altLang="en-US" sz="1800" dirty="0">
                <a:latin typeface="黑体" panose="02010609060101010101" pitchFamily="49" charset="-122"/>
                <a:ea typeface="黑体" panose="02010609060101010101" pitchFamily="49" charset="-122"/>
                <a:cs typeface="黑体" panose="02010609060101010101" pitchFamily="49" charset="-122"/>
              </a:rPr>
              <a:t>结构紧凑、重量轻，需螺纹加工，端部结构较复杂，装卸需专用工具，用于小尺寸或无缝钢管制造的缸体。</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a:p>
            <a:pPr fontAlgn="auto">
              <a:lnSpc>
                <a:spcPts val="2360"/>
              </a:lnSpc>
              <a:spcBef>
                <a:spcPts val="0"/>
              </a:spcBef>
              <a:buClr>
                <a:srgbClr val="727CA3"/>
              </a:buClr>
              <a:buSzPct val="76000"/>
              <a:buFont typeface="Wingdings 3" panose="05040102010807070707" pitchFamily="18" charset="2"/>
            </a:pPr>
            <a:r>
              <a:rPr lang="en-US" altLang="zh-CN" sz="1800" dirty="0">
                <a:latin typeface="黑体" panose="02010609060101010101" pitchFamily="49" charset="-122"/>
                <a:ea typeface="黑体" panose="02010609060101010101" pitchFamily="49" charset="-122"/>
                <a:cs typeface="黑体" panose="02010609060101010101" pitchFamily="49" charset="-122"/>
              </a:rPr>
              <a:t>e) </a:t>
            </a:r>
            <a:r>
              <a:rPr lang="zh-CN" altLang="en-US" sz="1800" dirty="0">
                <a:solidFill>
                  <a:schemeClr val="accent2">
                    <a:lumMod val="75000"/>
                  </a:schemeClr>
                </a:solidFill>
                <a:latin typeface="黑体" panose="02010609060101010101" pitchFamily="49" charset="-122"/>
                <a:ea typeface="黑体" panose="02010609060101010101" pitchFamily="49" charset="-122"/>
                <a:cs typeface="黑体" panose="02010609060101010101" pitchFamily="49" charset="-122"/>
              </a:rPr>
              <a:t>焊接连接：</a:t>
            </a:r>
            <a:r>
              <a:rPr lang="zh-CN" altLang="en-US" sz="1800" dirty="0">
                <a:latin typeface="黑体" panose="02010609060101010101" pitchFamily="49" charset="-122"/>
                <a:ea typeface="黑体" panose="02010609060101010101" pitchFamily="49" charset="-122"/>
                <a:cs typeface="黑体" panose="02010609060101010101" pitchFamily="49" charset="-122"/>
              </a:rPr>
              <a:t>结构简单、尺寸小，但焊接有变形，使用较少。</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五边形 4"/>
          <p:cNvSpPr/>
          <p:nvPr/>
        </p:nvSpPr>
        <p:spPr>
          <a:xfrm>
            <a:off x="6238557" y="5155565"/>
            <a:ext cx="833438" cy="352425"/>
          </a:xfrm>
          <a:prstGeom prst="homePlat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五边形 5"/>
          <p:cNvSpPr/>
          <p:nvPr/>
        </p:nvSpPr>
        <p:spPr>
          <a:xfrm>
            <a:off x="6279039" y="3964940"/>
            <a:ext cx="871538" cy="609600"/>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1538" h="609600">
                <a:moveTo>
                  <a:pt x="0" y="257175"/>
                </a:moveTo>
                <a:lnTo>
                  <a:pt x="676276" y="0"/>
                </a:lnTo>
                <a:lnTo>
                  <a:pt x="871538" y="100013"/>
                </a:lnTo>
                <a:lnTo>
                  <a:pt x="657226" y="390525"/>
                </a:lnTo>
                <a:lnTo>
                  <a:pt x="0" y="609600"/>
                </a:lnTo>
                <a:lnTo>
                  <a:pt x="0" y="25717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五边形 6"/>
          <p:cNvSpPr/>
          <p:nvPr/>
        </p:nvSpPr>
        <p:spPr>
          <a:xfrm flipH="1">
            <a:off x="5276532" y="4698365"/>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1" fmla="*/ 0 w 833438"/>
              <a:gd name="connsiteY0-2" fmla="*/ 0 h 352425"/>
              <a:gd name="connsiteX1-3" fmla="*/ 504827 w 833438"/>
              <a:gd name="connsiteY1-4" fmla="*/ 19050 h 352425"/>
              <a:gd name="connsiteX2-5" fmla="*/ 833438 w 833438"/>
              <a:gd name="connsiteY2-6" fmla="*/ 176213 h 352425"/>
              <a:gd name="connsiteX3-7" fmla="*/ 666752 w 833438"/>
              <a:gd name="connsiteY3-8" fmla="*/ 352425 h 352425"/>
              <a:gd name="connsiteX4-9" fmla="*/ 0 w 833438"/>
              <a:gd name="connsiteY4-10" fmla="*/ 352425 h 352425"/>
              <a:gd name="connsiteX5-11" fmla="*/ 0 w 833438"/>
              <a:gd name="connsiteY5-12" fmla="*/ 0 h 352425"/>
              <a:gd name="connsiteX0-13" fmla="*/ 0 w 881063"/>
              <a:gd name="connsiteY0-14" fmla="*/ 33337 h 385762"/>
              <a:gd name="connsiteX1-15" fmla="*/ 504827 w 881063"/>
              <a:gd name="connsiteY1-16" fmla="*/ 52387 h 385762"/>
              <a:gd name="connsiteX2-17" fmla="*/ 881063 w 881063"/>
              <a:gd name="connsiteY2-18" fmla="*/ 0 h 385762"/>
              <a:gd name="connsiteX3-19" fmla="*/ 666752 w 881063"/>
              <a:gd name="connsiteY3-20" fmla="*/ 385762 h 385762"/>
              <a:gd name="connsiteX4-21" fmla="*/ 0 w 881063"/>
              <a:gd name="connsiteY4-22" fmla="*/ 385762 h 385762"/>
              <a:gd name="connsiteX5-23" fmla="*/ 0 w 881063"/>
              <a:gd name="connsiteY5-24" fmla="*/ 33337 h 385762"/>
              <a:gd name="connsiteX0-25" fmla="*/ 0 w 881063"/>
              <a:gd name="connsiteY0-26" fmla="*/ 33337 h 385762"/>
              <a:gd name="connsiteX1-27" fmla="*/ 504827 w 881063"/>
              <a:gd name="connsiteY1-28" fmla="*/ 52387 h 385762"/>
              <a:gd name="connsiteX2-29" fmla="*/ 881063 w 881063"/>
              <a:gd name="connsiteY2-30" fmla="*/ 0 h 385762"/>
              <a:gd name="connsiteX3-31" fmla="*/ 495302 w 881063"/>
              <a:gd name="connsiteY3-32" fmla="*/ 309562 h 385762"/>
              <a:gd name="connsiteX4-33" fmla="*/ 0 w 881063"/>
              <a:gd name="connsiteY4-34" fmla="*/ 385762 h 385762"/>
              <a:gd name="connsiteX5-35" fmla="*/ 0 w 881063"/>
              <a:gd name="connsiteY5-36" fmla="*/ 33337 h 385762"/>
              <a:gd name="connsiteX0-37" fmla="*/ 0 w 881063"/>
              <a:gd name="connsiteY0-38" fmla="*/ 123825 h 476250"/>
              <a:gd name="connsiteX1-39" fmla="*/ 457202 w 881063"/>
              <a:gd name="connsiteY1-40" fmla="*/ 0 h 476250"/>
              <a:gd name="connsiteX2-41" fmla="*/ 881063 w 881063"/>
              <a:gd name="connsiteY2-42" fmla="*/ 90488 h 476250"/>
              <a:gd name="connsiteX3-43" fmla="*/ 495302 w 881063"/>
              <a:gd name="connsiteY3-44" fmla="*/ 400050 h 476250"/>
              <a:gd name="connsiteX4-45" fmla="*/ 0 w 881063"/>
              <a:gd name="connsiteY4-46" fmla="*/ 476250 h 476250"/>
              <a:gd name="connsiteX5-47" fmla="*/ 0 w 881063"/>
              <a:gd name="connsiteY5-48" fmla="*/ 123825 h 476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箭头: 五边形 6"/>
          <p:cNvSpPr/>
          <p:nvPr/>
        </p:nvSpPr>
        <p:spPr>
          <a:xfrm flipH="1">
            <a:off x="5264625" y="3431540"/>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1" fmla="*/ 0 w 833438"/>
              <a:gd name="connsiteY0-2" fmla="*/ 0 h 352425"/>
              <a:gd name="connsiteX1-3" fmla="*/ 504827 w 833438"/>
              <a:gd name="connsiteY1-4" fmla="*/ 19050 h 352425"/>
              <a:gd name="connsiteX2-5" fmla="*/ 833438 w 833438"/>
              <a:gd name="connsiteY2-6" fmla="*/ 176213 h 352425"/>
              <a:gd name="connsiteX3-7" fmla="*/ 666752 w 833438"/>
              <a:gd name="connsiteY3-8" fmla="*/ 352425 h 352425"/>
              <a:gd name="connsiteX4-9" fmla="*/ 0 w 833438"/>
              <a:gd name="connsiteY4-10" fmla="*/ 352425 h 352425"/>
              <a:gd name="connsiteX5-11" fmla="*/ 0 w 833438"/>
              <a:gd name="connsiteY5-12" fmla="*/ 0 h 352425"/>
              <a:gd name="connsiteX0-13" fmla="*/ 0 w 881063"/>
              <a:gd name="connsiteY0-14" fmla="*/ 33337 h 385762"/>
              <a:gd name="connsiteX1-15" fmla="*/ 504827 w 881063"/>
              <a:gd name="connsiteY1-16" fmla="*/ 52387 h 385762"/>
              <a:gd name="connsiteX2-17" fmla="*/ 881063 w 881063"/>
              <a:gd name="connsiteY2-18" fmla="*/ 0 h 385762"/>
              <a:gd name="connsiteX3-19" fmla="*/ 666752 w 881063"/>
              <a:gd name="connsiteY3-20" fmla="*/ 385762 h 385762"/>
              <a:gd name="connsiteX4-21" fmla="*/ 0 w 881063"/>
              <a:gd name="connsiteY4-22" fmla="*/ 385762 h 385762"/>
              <a:gd name="connsiteX5-23" fmla="*/ 0 w 881063"/>
              <a:gd name="connsiteY5-24" fmla="*/ 33337 h 385762"/>
              <a:gd name="connsiteX0-25" fmla="*/ 0 w 881063"/>
              <a:gd name="connsiteY0-26" fmla="*/ 33337 h 385762"/>
              <a:gd name="connsiteX1-27" fmla="*/ 504827 w 881063"/>
              <a:gd name="connsiteY1-28" fmla="*/ 52387 h 385762"/>
              <a:gd name="connsiteX2-29" fmla="*/ 881063 w 881063"/>
              <a:gd name="connsiteY2-30" fmla="*/ 0 h 385762"/>
              <a:gd name="connsiteX3-31" fmla="*/ 495302 w 881063"/>
              <a:gd name="connsiteY3-32" fmla="*/ 309562 h 385762"/>
              <a:gd name="connsiteX4-33" fmla="*/ 0 w 881063"/>
              <a:gd name="connsiteY4-34" fmla="*/ 385762 h 385762"/>
              <a:gd name="connsiteX5-35" fmla="*/ 0 w 881063"/>
              <a:gd name="connsiteY5-36" fmla="*/ 33337 h 385762"/>
              <a:gd name="connsiteX0-37" fmla="*/ 0 w 881063"/>
              <a:gd name="connsiteY0-38" fmla="*/ 123825 h 476250"/>
              <a:gd name="connsiteX1-39" fmla="*/ 457202 w 881063"/>
              <a:gd name="connsiteY1-40" fmla="*/ 0 h 476250"/>
              <a:gd name="connsiteX2-41" fmla="*/ 881063 w 881063"/>
              <a:gd name="connsiteY2-42" fmla="*/ 90488 h 476250"/>
              <a:gd name="connsiteX3-43" fmla="*/ 495302 w 881063"/>
              <a:gd name="connsiteY3-44" fmla="*/ 400050 h 476250"/>
              <a:gd name="connsiteX4-45" fmla="*/ 0 w 881063"/>
              <a:gd name="connsiteY4-46" fmla="*/ 476250 h 476250"/>
              <a:gd name="connsiteX5-47" fmla="*/ 0 w 881063"/>
              <a:gd name="connsiteY5-48" fmla="*/ 123825 h 476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5"/>
          <p:cNvSpPr/>
          <p:nvPr/>
        </p:nvSpPr>
        <p:spPr>
          <a:xfrm>
            <a:off x="6259989" y="2621914"/>
            <a:ext cx="871538" cy="714375"/>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 name="connsiteX0-37" fmla="*/ 0 w 871538"/>
              <a:gd name="connsiteY0-38" fmla="*/ 361950 h 714375"/>
              <a:gd name="connsiteX1-39" fmla="*/ 600076 w 871538"/>
              <a:gd name="connsiteY1-40" fmla="*/ 0 h 714375"/>
              <a:gd name="connsiteX2-41" fmla="*/ 871538 w 871538"/>
              <a:gd name="connsiteY2-42" fmla="*/ 204788 h 714375"/>
              <a:gd name="connsiteX3-43" fmla="*/ 657226 w 871538"/>
              <a:gd name="connsiteY3-44" fmla="*/ 495300 h 714375"/>
              <a:gd name="connsiteX4-45" fmla="*/ 0 w 871538"/>
              <a:gd name="connsiteY4-46" fmla="*/ 714375 h 714375"/>
              <a:gd name="connsiteX5-47" fmla="*/ 0 w 871538"/>
              <a:gd name="connsiteY5-48" fmla="*/ 361950 h 714375"/>
              <a:gd name="connsiteX0-49" fmla="*/ 0 w 871538"/>
              <a:gd name="connsiteY0-50" fmla="*/ 361950 h 714375"/>
              <a:gd name="connsiteX1-51" fmla="*/ 600076 w 871538"/>
              <a:gd name="connsiteY1-52" fmla="*/ 0 h 714375"/>
              <a:gd name="connsiteX2-53" fmla="*/ 871538 w 871538"/>
              <a:gd name="connsiteY2-54" fmla="*/ 204788 h 714375"/>
              <a:gd name="connsiteX3-55" fmla="*/ 619126 w 871538"/>
              <a:gd name="connsiteY3-56" fmla="*/ 400050 h 714375"/>
              <a:gd name="connsiteX4-57" fmla="*/ 0 w 871538"/>
              <a:gd name="connsiteY4-58" fmla="*/ 714375 h 714375"/>
              <a:gd name="connsiteX5-59" fmla="*/ 0 w 871538"/>
              <a:gd name="connsiteY5-60" fmla="*/ 361950 h 714375"/>
              <a:gd name="connsiteX0-61" fmla="*/ 0 w 871538"/>
              <a:gd name="connsiteY0-62" fmla="*/ 361950 h 714375"/>
              <a:gd name="connsiteX1-63" fmla="*/ 600076 w 871538"/>
              <a:gd name="connsiteY1-64" fmla="*/ 0 h 714375"/>
              <a:gd name="connsiteX2-65" fmla="*/ 871538 w 871538"/>
              <a:gd name="connsiteY2-66" fmla="*/ 90488 h 714375"/>
              <a:gd name="connsiteX3-67" fmla="*/ 619126 w 871538"/>
              <a:gd name="connsiteY3-68" fmla="*/ 400050 h 714375"/>
              <a:gd name="connsiteX4-69" fmla="*/ 0 w 871538"/>
              <a:gd name="connsiteY4-70" fmla="*/ 714375 h 714375"/>
              <a:gd name="connsiteX5-71" fmla="*/ 0 w 871538"/>
              <a:gd name="connsiteY5-72" fmla="*/ 361950 h 714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1538" h="714375">
                <a:moveTo>
                  <a:pt x="0" y="361950"/>
                </a:moveTo>
                <a:lnTo>
                  <a:pt x="600076" y="0"/>
                </a:lnTo>
                <a:lnTo>
                  <a:pt x="871538" y="90488"/>
                </a:lnTo>
                <a:lnTo>
                  <a:pt x="619126" y="400050"/>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p:cNvSpPr/>
          <p:nvPr/>
        </p:nvSpPr>
        <p:spPr>
          <a:xfrm flipH="1">
            <a:off x="5312250" y="2164715"/>
            <a:ext cx="833438" cy="352425"/>
          </a:xfrm>
          <a:prstGeom prst="homePlat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83902" y="5126858"/>
            <a:ext cx="558179" cy="409838"/>
            <a:chOff x="467341" y="1370621"/>
            <a:chExt cx="558179" cy="409838"/>
          </a:xfrm>
        </p:grpSpPr>
        <p:sp>
          <p:nvSpPr>
            <p:cNvPr id="12"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3" name="文本框 12" descr="编号 1"/>
            <p:cNvSpPr txBox="1">
              <a:spLocks noChangeAspect="1"/>
            </p:cNvSpPr>
            <p:nvPr/>
          </p:nvSpPr>
          <p:spPr bwMode="blackWhite">
            <a:xfrm>
              <a:off x="467341" y="1398481"/>
              <a:ext cx="558179" cy="368300"/>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sp>
        <p:nvSpPr>
          <p:cNvPr id="16" name="文本框 15"/>
          <p:cNvSpPr txBox="1"/>
          <p:nvPr/>
        </p:nvSpPr>
        <p:spPr>
          <a:xfrm>
            <a:off x="7592150" y="5154718"/>
            <a:ext cx="3048000" cy="368300"/>
          </a:xfrm>
          <a:prstGeom prst="rect">
            <a:avLst/>
          </a:prstGeom>
          <a:noFill/>
        </p:spPr>
        <p:txBody>
          <a:bodyPr wrap="square">
            <a:spAutoFit/>
          </a:bodyPr>
          <a:lstStyle/>
          <a:p>
            <a:r>
              <a:rPr lang="zh-CN" altLang="en-US" sz="1800" kern="1200" dirty="0"/>
              <a:t>液压缸的</a:t>
            </a:r>
            <a:r>
              <a:rPr lang="zh-CN" altLang="en-US" sz="1800" kern="1200" dirty="0"/>
              <a:t>类型和特点</a:t>
            </a:r>
            <a:endParaRPr lang="zh-CN" altLang="en-US" sz="1800" kern="1200" dirty="0"/>
          </a:p>
        </p:txBody>
      </p:sp>
      <p:grpSp>
        <p:nvGrpSpPr>
          <p:cNvPr id="17" name="组合 16"/>
          <p:cNvGrpSpPr/>
          <p:nvPr/>
        </p:nvGrpSpPr>
        <p:grpSpPr>
          <a:xfrm>
            <a:off x="4777725" y="4589173"/>
            <a:ext cx="558179" cy="409838"/>
            <a:chOff x="467341" y="3692869"/>
            <a:chExt cx="558179" cy="409838"/>
          </a:xfrm>
        </p:grpSpPr>
        <p:sp>
          <p:nvSpPr>
            <p:cNvPr id="18"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2"/>
            <p:cNvSpPr txBox="1">
              <a:spLocks noChangeAspect="1"/>
            </p:cNvSpPr>
            <p:nvPr/>
          </p:nvSpPr>
          <p:spPr bwMode="blackWhite">
            <a:xfrm>
              <a:off x="467341" y="3707249"/>
              <a:ext cx="558179" cy="368300"/>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20" name="组合 19"/>
          <p:cNvGrpSpPr/>
          <p:nvPr/>
        </p:nvGrpSpPr>
        <p:grpSpPr>
          <a:xfrm>
            <a:off x="7003491" y="3888607"/>
            <a:ext cx="558179" cy="409838"/>
            <a:chOff x="476065" y="4191714"/>
            <a:chExt cx="558179" cy="409838"/>
          </a:xfrm>
        </p:grpSpPr>
        <p:sp>
          <p:nvSpPr>
            <p:cNvPr id="21"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3"/>
            <p:cNvSpPr txBox="1">
              <a:spLocks noChangeAspect="1"/>
            </p:cNvSpPr>
            <p:nvPr/>
          </p:nvSpPr>
          <p:spPr bwMode="blackWhite">
            <a:xfrm>
              <a:off x="476065" y="4211967"/>
              <a:ext cx="558179" cy="368300"/>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endParaRPr lang="zh-CN">
                <a:solidFill>
                  <a:schemeClr val="bg1"/>
                </a:solidFill>
                <a:cs typeface="Segoe UI Semibold" panose="020B0702040204020203" pitchFamily="34" charset="0"/>
              </a:endParaRPr>
            </a:p>
          </p:txBody>
        </p:sp>
      </p:grpSp>
      <p:grpSp>
        <p:nvGrpSpPr>
          <p:cNvPr id="23" name="组合 22"/>
          <p:cNvGrpSpPr/>
          <p:nvPr/>
        </p:nvGrpSpPr>
        <p:grpSpPr>
          <a:xfrm>
            <a:off x="4851700" y="3345242"/>
            <a:ext cx="558179" cy="409838"/>
            <a:chOff x="467341" y="1370621"/>
            <a:chExt cx="558179" cy="409838"/>
          </a:xfrm>
        </p:grpSpPr>
        <p:sp>
          <p:nvSpPr>
            <p:cNvPr id="24"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1"/>
            <p:cNvSpPr txBox="1">
              <a:spLocks noChangeAspect="1"/>
            </p:cNvSpPr>
            <p:nvPr/>
          </p:nvSpPr>
          <p:spPr bwMode="blackWhite">
            <a:xfrm>
              <a:off x="467341" y="1398481"/>
              <a:ext cx="558179" cy="368300"/>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grpSp>
        <p:nvGrpSpPr>
          <p:cNvPr id="26" name="组合 25"/>
          <p:cNvGrpSpPr/>
          <p:nvPr/>
        </p:nvGrpSpPr>
        <p:grpSpPr>
          <a:xfrm>
            <a:off x="7083902" y="2557125"/>
            <a:ext cx="558179" cy="409838"/>
            <a:chOff x="467341" y="3692869"/>
            <a:chExt cx="558179" cy="409838"/>
          </a:xfrm>
        </p:grpSpPr>
        <p:sp>
          <p:nvSpPr>
            <p:cNvPr id="27"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8" name="文本框 27" descr="编号 2"/>
            <p:cNvSpPr txBox="1">
              <a:spLocks noChangeAspect="1"/>
            </p:cNvSpPr>
            <p:nvPr/>
          </p:nvSpPr>
          <p:spPr bwMode="blackWhite">
            <a:xfrm>
              <a:off x="467341" y="3707249"/>
              <a:ext cx="558179" cy="368300"/>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5</a:t>
              </a:r>
              <a:endParaRPr lang="zh-CN" dirty="0">
                <a:solidFill>
                  <a:schemeClr val="bg1"/>
                </a:solidFill>
                <a:cs typeface="Segoe UI Semibold" panose="020B0702040204020203" pitchFamily="34" charset="0"/>
              </a:endParaRPr>
            </a:p>
          </p:txBody>
        </p:sp>
      </p:grpSp>
      <p:grpSp>
        <p:nvGrpSpPr>
          <p:cNvPr id="29" name="组合 28"/>
          <p:cNvGrpSpPr/>
          <p:nvPr/>
        </p:nvGrpSpPr>
        <p:grpSpPr>
          <a:xfrm>
            <a:off x="4847043" y="2161667"/>
            <a:ext cx="558179" cy="409838"/>
            <a:chOff x="476065" y="4191714"/>
            <a:chExt cx="558179" cy="409838"/>
          </a:xfrm>
        </p:grpSpPr>
        <p:sp>
          <p:nvSpPr>
            <p:cNvPr id="30"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1" name="文本框 30" descr="编号 3"/>
            <p:cNvSpPr txBox="1">
              <a:spLocks noChangeAspect="1"/>
            </p:cNvSpPr>
            <p:nvPr/>
          </p:nvSpPr>
          <p:spPr bwMode="blackWhite">
            <a:xfrm>
              <a:off x="476065" y="4211967"/>
              <a:ext cx="558179" cy="368300"/>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6</a:t>
              </a:r>
              <a:endParaRPr lang="zh-CN" dirty="0">
                <a:solidFill>
                  <a:schemeClr val="bg1"/>
                </a:solidFill>
                <a:cs typeface="Segoe UI Semibold" panose="020B0702040204020203" pitchFamily="34" charset="0"/>
              </a:endParaRPr>
            </a:p>
          </p:txBody>
        </p:sp>
      </p:grpSp>
      <p:sp>
        <p:nvSpPr>
          <p:cNvPr id="37" name="文本框 36"/>
          <p:cNvSpPr txBox="1"/>
          <p:nvPr/>
        </p:nvSpPr>
        <p:spPr>
          <a:xfrm>
            <a:off x="3164205" y="4599940"/>
            <a:ext cx="1633220" cy="339725"/>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液压缸的</a:t>
            </a:r>
            <a:r>
              <a:rPr lang="zh-CN" altLang="en-US" sz="1800" kern="1200" dirty="0"/>
              <a:t>结构</a:t>
            </a:r>
            <a:endParaRPr lang="zh-CN" altLang="en-US" sz="1800" kern="1200" dirty="0"/>
          </a:p>
        </p:txBody>
      </p:sp>
      <p:sp>
        <p:nvSpPr>
          <p:cNvPr id="39" name="文本框 38"/>
          <p:cNvSpPr txBox="1"/>
          <p:nvPr/>
        </p:nvSpPr>
        <p:spPr>
          <a:xfrm>
            <a:off x="7585561" y="3965001"/>
            <a:ext cx="3212307" cy="339725"/>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液压缸的选用与设计原则</a:t>
            </a:r>
            <a:endParaRPr lang="zh-CN" altLang="en-US" sz="1800" kern="1200" dirty="0"/>
          </a:p>
        </p:txBody>
      </p:sp>
      <p:sp>
        <p:nvSpPr>
          <p:cNvPr id="41" name="文本框 40"/>
          <p:cNvSpPr txBox="1"/>
          <p:nvPr/>
        </p:nvSpPr>
        <p:spPr>
          <a:xfrm>
            <a:off x="2526030" y="3406775"/>
            <a:ext cx="2303145" cy="339725"/>
          </a:xfrm>
          <a:prstGeom prst="rect">
            <a:avLst/>
          </a:prstGeom>
          <a:noFill/>
        </p:spPr>
        <p:txBody>
          <a:bodyPr wrap="square">
            <a:spAutoFit/>
          </a:bodyPr>
          <a:lstStyle/>
          <a:p>
            <a:pPr marL="0" lvl="0" indent="0" algn="l" defTabSz="1955800">
              <a:lnSpc>
                <a:spcPct val="90000"/>
              </a:lnSpc>
              <a:spcBef>
                <a:spcPct val="0"/>
              </a:spcBef>
              <a:spcAft>
                <a:spcPct val="35000"/>
              </a:spcAft>
              <a:buNone/>
            </a:pPr>
            <a:r>
              <a:rPr altLang="en-US" dirty="0">
                <a:sym typeface="+mn-ea"/>
              </a:rPr>
              <a:t>液压马达（拓展知识）</a:t>
            </a:r>
            <a:endParaRPr lang="zh-CN" altLang="en-US" sz="1800" kern="1200" dirty="0"/>
          </a:p>
        </p:txBody>
      </p:sp>
      <p:sp>
        <p:nvSpPr>
          <p:cNvPr id="43" name="文本框 42"/>
          <p:cNvSpPr txBox="1"/>
          <p:nvPr/>
        </p:nvSpPr>
        <p:spPr>
          <a:xfrm>
            <a:off x="7647940" y="2628265"/>
            <a:ext cx="3175635" cy="339725"/>
          </a:xfrm>
          <a:prstGeom prst="rect">
            <a:avLst/>
          </a:prstGeom>
          <a:noFill/>
        </p:spPr>
        <p:txBody>
          <a:bodyPr wrap="square">
            <a:spAutoFit/>
          </a:bodyPr>
          <a:lstStyle/>
          <a:p>
            <a:pPr marL="0" lvl="0" indent="0" algn="l" defTabSz="1955800">
              <a:lnSpc>
                <a:spcPct val="90000"/>
              </a:lnSpc>
              <a:spcBef>
                <a:spcPct val="0"/>
              </a:spcBef>
              <a:spcAft>
                <a:spcPct val="35000"/>
              </a:spcAft>
              <a:buNone/>
            </a:pPr>
            <a:r>
              <a:rPr altLang="en-US" dirty="0">
                <a:sym typeface="+mn-ea"/>
              </a:rPr>
              <a:t>气缸的类型和特点</a:t>
            </a:r>
            <a:endParaRPr lang="zh-CN" altLang="en-US" sz="1800" kern="1200" dirty="0"/>
          </a:p>
        </p:txBody>
      </p:sp>
      <p:sp>
        <p:nvSpPr>
          <p:cNvPr id="45" name="文本框 44"/>
          <p:cNvSpPr txBox="1"/>
          <p:nvPr/>
        </p:nvSpPr>
        <p:spPr>
          <a:xfrm>
            <a:off x="1650365" y="2190750"/>
            <a:ext cx="3178810" cy="339725"/>
          </a:xfrm>
          <a:prstGeom prst="rect">
            <a:avLst/>
          </a:prstGeom>
          <a:noFill/>
        </p:spPr>
        <p:txBody>
          <a:bodyPr wrap="square">
            <a:spAutoFit/>
          </a:bodyPr>
          <a:lstStyle/>
          <a:p>
            <a:pPr marL="0" lvl="0" indent="0" algn="l" defTabSz="1955800">
              <a:lnSpc>
                <a:spcPct val="90000"/>
              </a:lnSpc>
              <a:spcBef>
                <a:spcPct val="0"/>
              </a:spcBef>
              <a:spcAft>
                <a:spcPct val="35000"/>
              </a:spcAft>
              <a:buNone/>
            </a:pPr>
            <a:r>
              <a:rPr altLang="en-US" dirty="0">
                <a:sym typeface="+mn-ea"/>
              </a:rPr>
              <a:t>液压缸的常见故障及排除方法</a:t>
            </a:r>
            <a:endParaRPr lang="zh-CN" altLang="en-US" sz="1800" kern="1200" dirty="0"/>
          </a:p>
        </p:txBody>
      </p:sp>
      <p:sp>
        <p:nvSpPr>
          <p:cNvPr id="3" name="流程图: 过程 2"/>
          <p:cNvSpPr/>
          <p:nvPr/>
        </p:nvSpPr>
        <p:spPr>
          <a:xfrm>
            <a:off x="6157595" y="1638935"/>
            <a:ext cx="155575" cy="4802505"/>
          </a:xfrm>
          <a:prstGeom prst="flowChartProcess">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1"/>
            </p:custDataLst>
          </p:nvPr>
        </p:nvSpPr>
        <p:spPr>
          <a:xfrm>
            <a:off x="7405704" y="646981"/>
            <a:ext cx="4261449" cy="398780"/>
          </a:xfrm>
          <a:prstGeom prst="rect">
            <a:avLst/>
          </a:prstGeom>
          <a:solidFill>
            <a:schemeClr val="bg1"/>
          </a:solidFill>
        </p:spPr>
        <p:txBody>
          <a:bodyPr wrap="square" rtlCol="0">
            <a:spAutoFit/>
          </a:bodyPr>
          <a:p>
            <a:r>
              <a:rPr altLang="en-US" sz="2000" b="1" dirty="0" smtClean="0">
                <a:solidFill>
                  <a:srgbClr val="B7472A"/>
                </a:solidFill>
                <a:latin typeface="隶书" panose="02010509060101010101" charset="-122"/>
                <a:ea typeface="隶书" panose="02010509060101010101" charset="-122"/>
                <a:sym typeface="+mn-ea"/>
              </a:rPr>
              <a:t>工作任务</a:t>
            </a:r>
            <a:r>
              <a:rPr lang="zh-CN" altLang="en-US" sz="2000" b="1" dirty="0" smtClean="0">
                <a:solidFill>
                  <a:srgbClr val="B7472A"/>
                </a:solidFill>
                <a:latin typeface="隶书" panose="02010509060101010101" charset="-122"/>
                <a:ea typeface="隶书" panose="02010509060101010101" charset="-122"/>
              </a:rPr>
              <a:t>三：液压</a:t>
            </a:r>
            <a:r>
              <a:rPr lang="zh-CN" altLang="en-US" sz="2000" b="1" dirty="0" smtClean="0">
                <a:solidFill>
                  <a:srgbClr val="B7472A"/>
                </a:solidFill>
                <a:latin typeface="隶书" panose="02010509060101010101" charset="-122"/>
                <a:ea typeface="隶书" panose="02010509060101010101" charset="-122"/>
              </a:rPr>
              <a:t>缸的选用和排故</a:t>
            </a:r>
            <a:endParaRPr lang="zh-CN" altLang="en-US" sz="2000" b="1" dirty="0">
              <a:solidFill>
                <a:srgbClr val="B7472A"/>
              </a:solidFill>
              <a:latin typeface="隶书" panose="02010509060101010101" charset="-122"/>
              <a:ea typeface="隶书" panose="020105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二</a:t>
            </a:r>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rPr>
              <a:t>活塞组件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Rectangle 3"/>
          <p:cNvSpPr>
            <a:spLocks noGrp="1" noChangeArrowheads="1"/>
          </p:cNvSpPr>
          <p:nvPr>
            <p:custDataLst>
              <p:tags r:id="rId5"/>
            </p:custDataLst>
          </p:nvPr>
        </p:nvSpPr>
        <p:spPr>
          <a:xfrm>
            <a:off x="7336155" y="1529398"/>
            <a:ext cx="3810000" cy="4679950"/>
          </a:xfrm>
          <a:prstGeom prst="rect">
            <a:avLst/>
          </a:prstGeom>
          <a:solidFill>
            <a:sysClr val="window" lastClr="FFFFFF"/>
          </a:solidFill>
          <a:ln w="9525">
            <a:solidFill>
              <a:srgbClr val="DDE9EC"/>
            </a:solidFill>
          </a:ln>
          <a:effectLst>
            <a:outerShdw dist="53882" dir="2700000" algn="ctr" rotWithShape="0">
              <a:srgbClr val="969696"/>
            </a:outerShdw>
          </a:effectLst>
        </p:spPr>
        <p:txBody>
          <a:bodyPr vert="horz">
            <a:normAutofit/>
          </a:bodyPr>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marL="274320" marR="0" lvl="0" indent="-274320" algn="l" defTabSz="914400" rtl="0" eaLnBrk="1" fontAlgn="auto" latinLnBrk="0" hangingPunct="1">
              <a:lnSpc>
                <a:spcPct val="125000"/>
              </a:lnSpc>
              <a:spcAft>
                <a:spcPts val="0"/>
              </a:spcAft>
              <a:buClr>
                <a:srgbClr val="727CA3"/>
              </a:buClr>
              <a:buSzPct val="76000"/>
              <a:buFont typeface="Wingdings 2" panose="05020102010507070707"/>
              <a:buChar char=""/>
              <a:defRPr/>
            </a:pPr>
            <a:r>
              <a:rPr kumimoji="0" lang="en-US" altLang="zh-CN" sz="1800" b="0" i="0" u="none" strike="noStrike" kern="1200" cap="none" spc="0" normalizeH="0" baseline="0" noProof="0">
                <a:ln>
                  <a:noFill/>
                </a:ln>
                <a:solidFill>
                  <a:sysClr val="windowText" lastClr="000000"/>
                </a:solidFill>
                <a:effectLst/>
                <a:uLnTx/>
                <a:uFillTx/>
                <a:latin typeface="Gill Sans MT" panose="020B0502020104020203" charset="0"/>
                <a:ea typeface="华文中宋" panose="02010600040101010101" pitchFamily="2" charset="-122"/>
                <a:cs typeface="+mn-ea"/>
              </a:rPr>
              <a:t> </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常见的连接方式有：</a:t>
            </a:r>
            <a:endPar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274320" marR="0" lvl="0" indent="-274320" algn="l" defTabSz="914400" rtl="0" eaLnBrk="1" fontAlgn="auto" latinLnBrk="0" hangingPunct="1">
              <a:lnSpc>
                <a:spcPct val="125000"/>
              </a:lnSpc>
              <a:spcAft>
                <a:spcPts val="0"/>
              </a:spcAft>
              <a:buClr>
                <a:srgbClr val="727CA3"/>
              </a:buClr>
              <a:buSzPct val="76000"/>
              <a:buFont typeface="Wingdings 2" panose="05020102010507070707"/>
              <a:buChar char=""/>
              <a:defRPr/>
            </a:pPr>
            <a:r>
              <a:rPr kumimoji="0" lang="zh-CN" altLang="en-US" sz="1800" b="0" i="0" u="none" strike="noStrike" kern="1200" cap="none" spc="0" normalizeH="0" baseline="0" noProof="0">
                <a:ln>
                  <a:noFill/>
                </a:ln>
                <a:solidFill>
                  <a:srgbClr val="CC6600"/>
                </a:solidFill>
                <a:effectLst/>
                <a:uLnTx/>
                <a:uFillTx/>
                <a:latin typeface="黑体" panose="02010609060101010101" pitchFamily="49" charset="-122"/>
                <a:ea typeface="黑体" panose="02010609060101010101" pitchFamily="49" charset="-122"/>
                <a:cs typeface="黑体" panose="02010609060101010101" pitchFamily="49" charset="-122"/>
              </a:rPr>
              <a:t> 锥销式</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（小图所示），结构简单、装卸方便、多用于中、低压轻载液压系统中</a:t>
            </a:r>
            <a:endPar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274320" marR="0" lvl="0" indent="-274320" algn="l" defTabSz="914400" rtl="0" eaLnBrk="1" fontAlgn="auto" latinLnBrk="0" hangingPunct="1">
              <a:lnSpc>
                <a:spcPct val="125000"/>
              </a:lnSpc>
              <a:spcAft>
                <a:spcPts val="0"/>
              </a:spcAft>
              <a:buClr>
                <a:srgbClr val="727CA3"/>
              </a:buClr>
              <a:buSzPct val="76000"/>
              <a:buFont typeface="Wingdings 2" panose="05020102010507070707"/>
              <a:buChar char=""/>
              <a:defRPr/>
            </a:pPr>
            <a:r>
              <a:rPr kumimoji="0" lang="zh-CN" altLang="en-US" sz="1800" b="0" i="0" u="none" strike="noStrike" kern="1200" cap="none" spc="0" normalizeH="0" baseline="0" noProof="0">
                <a:ln>
                  <a:noFill/>
                </a:ln>
                <a:solidFill>
                  <a:srgbClr val="CC6600"/>
                </a:solidFill>
                <a:effectLst/>
                <a:uLnTx/>
                <a:uFillTx/>
                <a:latin typeface="黑体" panose="02010609060101010101" pitchFamily="49" charset="-122"/>
                <a:ea typeface="黑体" panose="02010609060101010101" pitchFamily="49" charset="-122"/>
                <a:cs typeface="黑体" panose="02010609060101010101" pitchFamily="49" charset="-122"/>
              </a:rPr>
              <a:t> 螺纹式</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（图中</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a</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b</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c</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）装卸方便、连接可靠、适用范围广，但应加装锁紧装置；</a:t>
            </a:r>
            <a:endPar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274320" marR="0" lvl="0" indent="-274320" algn="l" defTabSz="914400" rtl="0" eaLnBrk="1" fontAlgn="auto" latinLnBrk="0" hangingPunct="1">
              <a:lnSpc>
                <a:spcPct val="125000"/>
              </a:lnSpc>
              <a:spcAft>
                <a:spcPts val="0"/>
              </a:spcAft>
              <a:buClr>
                <a:srgbClr val="727CA3"/>
              </a:buClr>
              <a:buSzPct val="76000"/>
              <a:buFont typeface="Wingdings 2" panose="05020102010507070707"/>
              <a:buChar char=""/>
              <a:defRPr/>
            </a:pPr>
            <a:r>
              <a:rPr kumimoji="0" lang="zh-CN" altLang="en-US" sz="1800" b="0" i="0" u="none" strike="noStrike" kern="1200" cap="none" spc="0" normalizeH="0" baseline="0" noProof="0">
                <a:ln>
                  <a:noFill/>
                </a:ln>
                <a:solidFill>
                  <a:srgbClr val="CC6600"/>
                </a:solidFill>
                <a:effectLst/>
                <a:uLnTx/>
                <a:uFillTx/>
                <a:latin typeface="黑体" panose="02010609060101010101" pitchFamily="49" charset="-122"/>
                <a:ea typeface="黑体" panose="02010609060101010101" pitchFamily="49" charset="-122"/>
                <a:cs typeface="黑体" panose="02010609060101010101" pitchFamily="49" charset="-122"/>
              </a:rPr>
              <a:t> 半环式</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（图中</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d</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e</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f</a:t>
            </a:r>
            <a:r>
              <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rPr>
              <a:t>）装卸简单、连接可靠、但结构较复杂、多用于高压大负载和振动较大的液压系统中。</a:t>
            </a:r>
            <a:endParaRPr kumimoji="0" lang="zh-CN" altLang="en-US" sz="1800" b="0" i="0" u="none" strike="noStrike" kern="1200" cap="none" spc="0" normalizeH="0" baseline="0" noProof="0">
              <a:ln>
                <a:noFill/>
              </a:ln>
              <a:solidFill>
                <a:sysClr val="windowText" lastClr="000000"/>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pic>
        <p:nvPicPr>
          <p:cNvPr id="6" name="Picture 4" descr="ye002"/>
          <p:cNvPicPr>
            <a:picLocks noChangeAspect="1" noChangeArrowheads="1"/>
          </p:cNvPicPr>
          <p:nvPr>
            <p:custDataLst>
              <p:tags r:id="rId6"/>
            </p:custDataLst>
          </p:nvPr>
        </p:nvPicPr>
        <p:blipFill>
          <a:blip r:embed="rId7"/>
          <a:srcRect/>
          <a:stretch>
            <a:fillRect/>
          </a:stretch>
        </p:blipFill>
        <p:spPr bwMode="auto">
          <a:xfrm>
            <a:off x="2532380" y="3816985"/>
            <a:ext cx="4267200" cy="2206625"/>
          </a:xfrm>
          <a:prstGeom prst="rect">
            <a:avLst/>
          </a:prstGeom>
          <a:noFill/>
          <a:ln w="9525">
            <a:solidFill>
              <a:srgbClr val="DDE9EC"/>
            </a:solidFill>
            <a:miter lim="800000"/>
            <a:headEnd/>
            <a:tailEnd/>
          </a:ln>
          <a:effectLst>
            <a:outerShdw dist="71842" dir="2700000" algn="ctr" rotWithShape="0">
              <a:srgbClr val="DDE9EC"/>
            </a:outerShdw>
          </a:effectLst>
        </p:spPr>
      </p:pic>
      <p:pic>
        <p:nvPicPr>
          <p:cNvPr id="38917" name="Picture 5" descr="ye002a"/>
          <p:cNvPicPr>
            <a:picLocks noChangeAspect="1" noChangeArrowheads="1"/>
          </p:cNvPicPr>
          <p:nvPr>
            <p:custDataLst>
              <p:tags r:id="rId8"/>
            </p:custDataLst>
          </p:nvPr>
        </p:nvPicPr>
        <p:blipFill>
          <a:blip r:embed="rId9"/>
          <a:srcRect/>
          <a:stretch>
            <a:fillRect/>
          </a:stretch>
        </p:blipFill>
        <p:spPr bwMode="auto">
          <a:xfrm>
            <a:off x="4184650" y="2133600"/>
            <a:ext cx="1030288" cy="1295400"/>
          </a:xfrm>
          <a:prstGeom prst="rect">
            <a:avLst/>
          </a:prstGeom>
          <a:noFill/>
          <a:ln w="9525">
            <a:solidFill>
              <a:srgbClr val="DDE9EC"/>
            </a:solidFill>
            <a:miter lim="800000"/>
            <a:headEnd/>
            <a:tailEnd/>
          </a:ln>
          <a:effectLst>
            <a:outerShdw dist="53882" dir="2700000" algn="ctr" rotWithShape="0">
              <a:srgbClr val="969696"/>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三</a:t>
            </a:r>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rPr>
              <a:t>缓冲组件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35847" name="Text Box 6"/>
          <p:cNvSpPr txBox="1"/>
          <p:nvPr>
            <p:custDataLst>
              <p:tags r:id="rId5"/>
            </p:custDataLst>
          </p:nvPr>
        </p:nvSpPr>
        <p:spPr>
          <a:xfrm>
            <a:off x="2106930" y="4924425"/>
            <a:ext cx="8792210" cy="1863725"/>
          </a:xfrm>
          <a:prstGeom prst="rect">
            <a:avLst/>
          </a:prstGeom>
          <a:noFill/>
          <a:ln w="9525">
            <a:noFill/>
          </a:ln>
        </p:spPr>
        <p:txBody>
          <a:bodyPr wrap="square">
            <a:spAutoFit/>
          </a:bodyPr>
          <a:p>
            <a:pPr>
              <a:spcBef>
                <a:spcPct val="20000"/>
              </a:spcBef>
              <a:buSzPct val="90000"/>
              <a:buBlip>
                <a:blip r:embed="rId6"/>
              </a:buBlip>
            </a:pPr>
            <a:r>
              <a:rPr lang="zh-CN" altLang="en-US" sz="1600" dirty="0">
                <a:solidFill>
                  <a:srgbClr val="CC6600"/>
                </a:solidFill>
                <a:latin typeface="Tahoma" panose="020B0604030504040204" pitchFamily="34" charset="0"/>
                <a:ea typeface="华文中宋" panose="02010600040101010101" pitchFamily="2" charset="-122"/>
              </a:rPr>
              <a:t>　</a:t>
            </a:r>
            <a:r>
              <a:rPr lang="zh-CN" altLang="en-US" sz="1600" dirty="0">
                <a:solidFill>
                  <a:srgbClr val="CC6600"/>
                </a:solidFill>
                <a:latin typeface="黑体" panose="02010609060101010101" pitchFamily="49" charset="-122"/>
                <a:ea typeface="黑体" panose="02010609060101010101" pitchFamily="49" charset="-122"/>
              </a:rPr>
              <a:t>可变节流槽式（图</a:t>
            </a:r>
            <a:r>
              <a:rPr lang="en-US" altLang="zh-CN" sz="1600" dirty="0">
                <a:solidFill>
                  <a:srgbClr val="CC6600"/>
                </a:solidFill>
                <a:latin typeface="黑体" panose="02010609060101010101" pitchFamily="49" charset="-122"/>
                <a:ea typeface="黑体" panose="02010609060101010101" pitchFamily="49" charset="-122"/>
              </a:rPr>
              <a:t>c</a:t>
            </a:r>
            <a:r>
              <a:rPr lang="zh-CN" altLang="en-US" sz="1600" dirty="0">
                <a:solidFill>
                  <a:srgbClr val="CC6600"/>
                </a:solidFill>
                <a:latin typeface="黑体" panose="02010609060101010101" pitchFamily="49" charset="-122"/>
                <a:ea typeface="黑体" panose="02010609060101010101" pitchFamily="49" charset="-122"/>
              </a:rPr>
              <a:t>）</a:t>
            </a:r>
            <a:r>
              <a:rPr lang="zh-CN" altLang="en-US" sz="1600" dirty="0">
                <a:solidFill>
                  <a:srgbClr val="000000"/>
                </a:solidFill>
                <a:latin typeface="黑体" panose="02010609060101010101" pitchFamily="49" charset="-122"/>
                <a:ea typeface="黑体" panose="02010609060101010101" pitchFamily="49" charset="-122"/>
              </a:rPr>
              <a:t>，</a:t>
            </a:r>
            <a:r>
              <a:rPr lang="zh-CN" altLang="en-US" sz="1600" dirty="0">
                <a:latin typeface="黑体" panose="02010609060101010101" pitchFamily="49" charset="-122"/>
                <a:ea typeface="黑体" panose="02010609060101010101" pitchFamily="49" charset="-122"/>
              </a:rPr>
              <a:t>活塞右端为开有三角节流槽的圆柱塞，节流面积随柱塞的位移而逐渐减小，而液阻力逐渐增大，缓冲作用平稳。</a:t>
            </a:r>
            <a:endParaRPr lang="zh-CN" altLang="en-US" sz="1600" dirty="0">
              <a:latin typeface="黑体" panose="02010609060101010101" pitchFamily="49" charset="-122"/>
              <a:ea typeface="黑体" panose="02010609060101010101" pitchFamily="49" charset="-122"/>
            </a:endParaRPr>
          </a:p>
          <a:p>
            <a:pPr>
              <a:spcBef>
                <a:spcPct val="20000"/>
              </a:spcBef>
              <a:buSzPct val="90000"/>
              <a:buBlip>
                <a:blip r:embed="rId6"/>
              </a:buBlip>
            </a:pPr>
            <a:r>
              <a:rPr lang="zh-CN" altLang="en-US" sz="1600" dirty="0">
                <a:latin typeface="黑体" panose="02010609060101010101" pitchFamily="49" charset="-122"/>
                <a:ea typeface="黑体" panose="02010609060101010101" pitchFamily="49" charset="-122"/>
              </a:rPr>
              <a:t>　</a:t>
            </a:r>
            <a:r>
              <a:rPr lang="zh-CN" altLang="en-US" sz="1600" dirty="0">
                <a:solidFill>
                  <a:srgbClr val="CC6600"/>
                </a:solidFill>
                <a:latin typeface="黑体" panose="02010609060101010101" pitchFamily="49" charset="-122"/>
                <a:ea typeface="黑体" panose="02010609060101010101" pitchFamily="49" charset="-122"/>
              </a:rPr>
              <a:t>可调节流式（图</a:t>
            </a:r>
            <a:r>
              <a:rPr lang="en-US" altLang="zh-CN" sz="1600" dirty="0">
                <a:solidFill>
                  <a:srgbClr val="CC6600"/>
                </a:solidFill>
                <a:latin typeface="黑体" panose="02010609060101010101" pitchFamily="49" charset="-122"/>
                <a:ea typeface="黑体" panose="02010609060101010101" pitchFamily="49" charset="-122"/>
              </a:rPr>
              <a:t>d</a:t>
            </a:r>
            <a:r>
              <a:rPr lang="zh-CN" altLang="en-US" sz="1600" dirty="0">
                <a:solidFill>
                  <a:srgbClr val="CC6600"/>
                </a:solidFill>
                <a:latin typeface="黑体" panose="02010609060101010101" pitchFamily="49" charset="-122"/>
                <a:ea typeface="黑体" panose="02010609060101010101" pitchFamily="49" charset="-122"/>
              </a:rPr>
              <a:t>）</a:t>
            </a:r>
            <a:r>
              <a:rPr lang="zh-CN" altLang="en-US" sz="1600" dirty="0">
                <a:solidFill>
                  <a:srgbClr val="080808"/>
                </a:solidFill>
                <a:latin typeface="黑体" panose="02010609060101010101" pitchFamily="49" charset="-122"/>
                <a:ea typeface="黑体" panose="02010609060101010101" pitchFamily="49" charset="-122"/>
              </a:rPr>
              <a:t>，活塞端部圆柱塞进入到端盖圆孔时回油口被堵，无杆腔回油只能通过节流阀（</a:t>
            </a:r>
            <a:r>
              <a:rPr lang="en-US" altLang="zh-CN" sz="1600" dirty="0">
                <a:solidFill>
                  <a:srgbClr val="080808"/>
                </a:solidFill>
                <a:latin typeface="黑体" panose="02010609060101010101" pitchFamily="49" charset="-122"/>
                <a:ea typeface="黑体" panose="02010609060101010101" pitchFamily="49" charset="-122"/>
              </a:rPr>
              <a:t>2</a:t>
            </a:r>
            <a:r>
              <a:rPr lang="zh-CN" altLang="en-US" sz="1600" dirty="0">
                <a:solidFill>
                  <a:srgbClr val="080808"/>
                </a:solidFill>
                <a:latin typeface="黑体" panose="02010609060101010101" pitchFamily="49" charset="-122"/>
                <a:ea typeface="黑体" panose="02010609060101010101" pitchFamily="49" charset="-122"/>
              </a:rPr>
              <a:t>）回油，调节节流阀的开度，可以控制回油量，从而控制活塞的缓冲速度。当活塞返行程时，压力油通过回油口、单向阀（</a:t>
            </a:r>
            <a:r>
              <a:rPr lang="en-US" altLang="zh-CN" sz="1600" dirty="0">
                <a:solidFill>
                  <a:srgbClr val="080808"/>
                </a:solidFill>
                <a:latin typeface="黑体" panose="02010609060101010101" pitchFamily="49" charset="-122"/>
                <a:ea typeface="黑体" panose="02010609060101010101" pitchFamily="49" charset="-122"/>
              </a:rPr>
              <a:t>1</a:t>
            </a:r>
            <a:r>
              <a:rPr lang="zh-CN" altLang="en-US" sz="1600" dirty="0">
                <a:solidFill>
                  <a:srgbClr val="080808"/>
                </a:solidFill>
                <a:latin typeface="黑体" panose="02010609060101010101" pitchFamily="49" charset="-122"/>
                <a:ea typeface="黑体" panose="02010609060101010101" pitchFamily="49" charset="-122"/>
              </a:rPr>
              <a:t>）很快进入到右腔作用于整个活塞上及时返向。这种缓冲装置可根据负载情况调整节流阀的开度大小，改变缓冲压力的大小，因此适用范围广。</a:t>
            </a:r>
            <a:endParaRPr lang="zh-CN" altLang="en-US" sz="1600" dirty="0">
              <a:solidFill>
                <a:srgbClr val="080808"/>
              </a:solidFill>
              <a:latin typeface="黑体" panose="02010609060101010101" pitchFamily="49" charset="-122"/>
              <a:ea typeface="黑体" panose="02010609060101010101" pitchFamily="49" charset="-122"/>
            </a:endParaRPr>
          </a:p>
          <a:p>
            <a:pPr>
              <a:buNone/>
            </a:pPr>
            <a:endParaRPr lang="en-US" altLang="zh-CN" sz="1600" dirty="0">
              <a:solidFill>
                <a:srgbClr val="080808"/>
              </a:solidFill>
              <a:latin typeface="黑体" panose="02010609060101010101" pitchFamily="49" charset="-122"/>
              <a:ea typeface="黑体" panose="02010609060101010101" pitchFamily="49" charset="-122"/>
            </a:endParaRPr>
          </a:p>
        </p:txBody>
      </p:sp>
      <p:sp>
        <p:nvSpPr>
          <p:cNvPr id="6" name="Rectangle 3"/>
          <p:cNvSpPr>
            <a:spLocks noGrp="1"/>
          </p:cNvSpPr>
          <p:nvPr>
            <p:custDataLst>
              <p:tags r:id="rId7"/>
            </p:custDataLst>
          </p:nvPr>
        </p:nvSpPr>
        <p:spPr>
          <a:xfrm>
            <a:off x="6184265" y="1924050"/>
            <a:ext cx="4803140" cy="2971800"/>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a:lnSpc>
                <a:spcPct val="90000"/>
              </a:lnSpc>
              <a:buClr>
                <a:srgbClr val="727CA3"/>
              </a:buClr>
              <a:buSzPct val="76000"/>
              <a:buFont typeface="Wingdings 3" panose="05040102010807070707" pitchFamily="18" charset="2"/>
            </a:pPr>
            <a:r>
              <a:rPr lang="zh-CN" altLang="en-US" sz="1600" dirty="0">
                <a:latin typeface="黑体" panose="02010609060101010101" pitchFamily="49" charset="-122"/>
                <a:ea typeface="黑体" panose="02010609060101010101" pitchFamily="49" charset="-122"/>
                <a:cs typeface="黑体" panose="02010609060101010101" pitchFamily="49" charset="-122"/>
              </a:rPr>
              <a:t>为了避免活塞运动到终点时撞击缸盖，产生噪声、影响活塞运动的精度甚至损坏机件，常在液压缸两端设置缓冲装置。常见的缓冲装置有：</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a:lnSpc>
                <a:spcPct val="90000"/>
              </a:lnSpc>
              <a:buClr>
                <a:srgbClr val="727CA3"/>
              </a:buClr>
              <a:buSzPct val="76000"/>
              <a:buFont typeface="Wingdings 3" panose="05040102010807070707" pitchFamily="18" charset="2"/>
            </a:pPr>
            <a:r>
              <a:rPr lang="zh-CN" altLang="en-US" sz="1600" dirty="0">
                <a:solidFill>
                  <a:srgbClr val="CC6600"/>
                </a:solidFill>
                <a:latin typeface="黑体" panose="02010609060101010101" pitchFamily="49" charset="-122"/>
                <a:ea typeface="黑体" panose="02010609060101010101" pitchFamily="49" charset="-122"/>
                <a:cs typeface="黑体" panose="02010609060101010101" pitchFamily="49" charset="-122"/>
              </a:rPr>
              <a:t>圆柱形环隙式（图</a:t>
            </a:r>
            <a:r>
              <a:rPr lang="en-US" altLang="zh-CN" sz="1600" dirty="0">
                <a:solidFill>
                  <a:srgbClr val="CC6600"/>
                </a:solidFill>
                <a:latin typeface="黑体" panose="02010609060101010101" pitchFamily="49" charset="-122"/>
                <a:ea typeface="黑体" panose="02010609060101010101" pitchFamily="49" charset="-122"/>
                <a:cs typeface="黑体" panose="02010609060101010101" pitchFamily="49" charset="-122"/>
              </a:rPr>
              <a:t>a</a:t>
            </a:r>
            <a:r>
              <a:rPr lang="zh-CN" altLang="en-US" sz="1600" dirty="0">
                <a:solidFill>
                  <a:srgbClr val="CC6600"/>
                </a:solidFill>
                <a:latin typeface="黑体" panose="02010609060101010101" pitchFamily="49" charset="-122"/>
                <a:ea typeface="黑体" panose="02010609060101010101" pitchFamily="49" charset="-122"/>
                <a:cs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黑体" panose="02010609060101010101" pitchFamily="49" charset="-122"/>
              </a:rPr>
              <a:t>，活塞右端为圆柱塞与端盖圆孔有间隙</a:t>
            </a:r>
            <a:r>
              <a:rPr lang="en-US" altLang="zh-CN" sz="1600" dirty="0">
                <a:latin typeface="黑体" panose="02010609060101010101" pitchFamily="49" charset="-122"/>
                <a:ea typeface="黑体" panose="02010609060101010101" pitchFamily="49" charset="-122"/>
                <a:cs typeface="黑体" panose="02010609060101010101" pitchFamily="49" charset="-122"/>
              </a:rPr>
              <a:t>δ</a:t>
            </a:r>
            <a:r>
              <a:rPr lang="zh-CN" altLang="en-US" sz="1600" dirty="0">
                <a:latin typeface="黑体" panose="02010609060101010101" pitchFamily="49" charset="-122"/>
                <a:ea typeface="黑体" panose="02010609060101010101" pitchFamily="49" charset="-122"/>
                <a:cs typeface="黑体" panose="02010609060101010101" pitchFamily="49" charset="-122"/>
              </a:rPr>
              <a:t>，当柱塞运行致端盖圆孔内时，封闭在缸筒内的油液只能从环形间隙</a:t>
            </a:r>
            <a:r>
              <a:rPr lang="en-US" altLang="zh-CN" sz="1600" dirty="0">
                <a:latin typeface="黑体" panose="02010609060101010101" pitchFamily="49" charset="-122"/>
                <a:ea typeface="黑体" panose="02010609060101010101" pitchFamily="49" charset="-122"/>
                <a:cs typeface="黑体" panose="02010609060101010101" pitchFamily="49" charset="-122"/>
              </a:rPr>
              <a:t>δ</a:t>
            </a:r>
            <a:r>
              <a:rPr lang="zh-CN" altLang="en-US" sz="1600" dirty="0">
                <a:latin typeface="黑体" panose="02010609060101010101" pitchFamily="49" charset="-122"/>
                <a:ea typeface="黑体" panose="02010609060101010101" pitchFamily="49" charset="-122"/>
                <a:cs typeface="黑体" panose="02010609060101010101" pitchFamily="49" charset="-122"/>
              </a:rPr>
              <a:t>处挤出去，活塞就受到一个很大的阻力而减速制动，减缓活塞的冲击。</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a:lnSpc>
                <a:spcPct val="90000"/>
              </a:lnSpc>
              <a:buClr>
                <a:srgbClr val="727CA3"/>
              </a:buClr>
              <a:buSzPct val="76000"/>
              <a:buFont typeface="Wingdings 3" panose="05040102010807070707" pitchFamily="18" charset="2"/>
            </a:pPr>
            <a:r>
              <a:rPr lang="zh-CN" altLang="en-US" sz="1600" dirty="0">
                <a:solidFill>
                  <a:srgbClr val="CC6600"/>
                </a:solidFill>
                <a:latin typeface="黑体" panose="02010609060101010101" pitchFamily="49" charset="-122"/>
                <a:ea typeface="黑体" panose="02010609060101010101" pitchFamily="49" charset="-122"/>
                <a:cs typeface="黑体" panose="02010609060101010101" pitchFamily="49" charset="-122"/>
              </a:rPr>
              <a:t>圆锥形环隙式（图</a:t>
            </a:r>
            <a:r>
              <a:rPr lang="en-US" altLang="zh-CN" sz="1600" dirty="0">
                <a:solidFill>
                  <a:srgbClr val="CC6600"/>
                </a:solidFill>
                <a:latin typeface="黑体" panose="02010609060101010101" pitchFamily="49" charset="-122"/>
                <a:ea typeface="黑体" panose="02010609060101010101" pitchFamily="49" charset="-122"/>
                <a:cs typeface="黑体" panose="02010609060101010101" pitchFamily="49" charset="-122"/>
              </a:rPr>
              <a:t>b</a:t>
            </a:r>
            <a:r>
              <a:rPr lang="zh-CN" altLang="en-US" sz="1600" dirty="0">
                <a:solidFill>
                  <a:srgbClr val="CC6600"/>
                </a:solidFill>
                <a:latin typeface="黑体" panose="02010609060101010101" pitchFamily="49" charset="-122"/>
                <a:ea typeface="黑体" panose="02010609060101010101" pitchFamily="49" charset="-122"/>
                <a:cs typeface="黑体" panose="02010609060101010101" pitchFamily="49" charset="-122"/>
              </a:rPr>
              <a:t>）</a:t>
            </a:r>
            <a:r>
              <a:rPr lang="zh-CN" altLang="en-US" sz="160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1600" dirty="0">
                <a:latin typeface="黑体" panose="02010609060101010101" pitchFamily="49" charset="-122"/>
                <a:ea typeface="黑体" panose="02010609060101010101" pitchFamily="49" charset="-122"/>
                <a:cs typeface="黑体" panose="02010609060101010101" pitchFamily="49" charset="-122"/>
              </a:rPr>
              <a:t>活塞右端为圆锥柱塞，当柱塞运行致端盖圆孔内时，其间隙</a:t>
            </a:r>
            <a:r>
              <a:rPr lang="en-US" altLang="zh-CN" sz="1600" dirty="0">
                <a:latin typeface="黑体" panose="02010609060101010101" pitchFamily="49" charset="-122"/>
                <a:ea typeface="黑体" panose="02010609060101010101" pitchFamily="49" charset="-122"/>
                <a:cs typeface="黑体" panose="02010609060101010101" pitchFamily="49" charset="-122"/>
              </a:rPr>
              <a:t>δ</a:t>
            </a:r>
            <a:r>
              <a:rPr lang="zh-CN" altLang="en-US" sz="1600" dirty="0">
                <a:latin typeface="黑体" panose="02010609060101010101" pitchFamily="49" charset="-122"/>
                <a:ea typeface="黑体" panose="02010609060101010101" pitchFamily="49" charset="-122"/>
                <a:cs typeface="黑体" panose="02010609060101010101" pitchFamily="49" charset="-122"/>
              </a:rPr>
              <a:t>随活塞的位移而逐渐减小，而液阻力逐渐增加，缓冲均匀。</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p:txBody>
      </p:sp>
      <p:pic>
        <p:nvPicPr>
          <p:cNvPr id="7" name="Picture 4" descr="ye003"/>
          <p:cNvPicPr>
            <a:picLocks noChangeAspect="1" noChangeArrowheads="1"/>
          </p:cNvPicPr>
          <p:nvPr>
            <p:custDataLst>
              <p:tags r:id="rId8"/>
            </p:custDataLst>
          </p:nvPr>
        </p:nvPicPr>
        <p:blipFill>
          <a:blip r:embed="rId9"/>
          <a:srcRect/>
          <a:stretch>
            <a:fillRect/>
          </a:stretch>
        </p:blipFill>
        <p:spPr bwMode="auto">
          <a:xfrm>
            <a:off x="2107565" y="2429510"/>
            <a:ext cx="3270250" cy="2289175"/>
          </a:xfrm>
          <a:prstGeom prst="rect">
            <a:avLst/>
          </a:prstGeom>
          <a:noFill/>
          <a:ln w="9525">
            <a:solidFill>
              <a:srgbClr val="DDE9EC"/>
            </a:solidFill>
            <a:miter lim="800000"/>
            <a:headEnd/>
            <a:tailEnd/>
          </a:ln>
          <a:effectLst>
            <a:outerShdw dist="53882" dir="2700000" algn="ctr" rotWithShape="0">
              <a:srgbClr val="969696"/>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四</a:t>
            </a:r>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rPr>
              <a:t>密封组件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pic>
        <p:nvPicPr>
          <p:cNvPr id="4" name="Picture 4" descr="缸的泄漏"/>
          <p:cNvPicPr>
            <a:picLocks noChangeAspect="1" noChangeArrowheads="1"/>
          </p:cNvPicPr>
          <p:nvPr>
            <p:custDataLst>
              <p:tags r:id="rId5"/>
            </p:custDataLst>
          </p:nvPr>
        </p:nvPicPr>
        <p:blipFill>
          <a:blip r:embed="rId6"/>
          <a:srcRect/>
          <a:stretch>
            <a:fillRect/>
          </a:stretch>
        </p:blipFill>
        <p:spPr bwMode="auto">
          <a:xfrm>
            <a:off x="2404745" y="4767580"/>
            <a:ext cx="4122738" cy="1365250"/>
          </a:xfrm>
          <a:prstGeom prst="rect">
            <a:avLst/>
          </a:prstGeom>
          <a:noFill/>
          <a:ln w="9525">
            <a:solidFill>
              <a:srgbClr val="DDE9EC"/>
            </a:solidFill>
            <a:miter lim="800000"/>
            <a:headEnd/>
            <a:tailEnd/>
          </a:ln>
          <a:effectLst>
            <a:outerShdw dist="53882" dir="2700000" algn="ctr" rotWithShape="0">
              <a:srgbClr val="969696"/>
            </a:outerShdw>
          </a:effectLst>
        </p:spPr>
      </p:pic>
      <p:sp>
        <p:nvSpPr>
          <p:cNvPr id="6" name="Rectangle 3"/>
          <p:cNvSpPr>
            <a:spLocks noGrp="1"/>
          </p:cNvSpPr>
          <p:nvPr>
            <p:custDataLst>
              <p:tags r:id="rId7"/>
            </p:custDataLst>
          </p:nvPr>
        </p:nvSpPr>
        <p:spPr>
          <a:xfrm>
            <a:off x="1911985" y="2406015"/>
            <a:ext cx="9216390" cy="2155825"/>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a:buClr>
                <a:srgbClr val="727CA3"/>
              </a:buClr>
              <a:buSzPct val="76000"/>
              <a:buFont typeface="Wingdings 3" panose="05040102010807070707" pitchFamily="18" charset="2"/>
            </a:pPr>
            <a:r>
              <a:rPr lang="zh-CN" altLang="en-US" sz="1800" dirty="0">
                <a:solidFill>
                  <a:srgbClr val="CC6600"/>
                </a:solidFill>
                <a:latin typeface="黑体" panose="02010609060101010101" pitchFamily="49" charset="-122"/>
                <a:ea typeface="黑体" panose="02010609060101010101" pitchFamily="49" charset="-122"/>
                <a:cs typeface="黑体" panose="02010609060101010101" pitchFamily="49" charset="-122"/>
              </a:rPr>
              <a:t>液压缸为何需要密封？</a:t>
            </a:r>
            <a:r>
              <a:rPr lang="zh-CN" altLang="en-US" sz="1800" dirty="0">
                <a:latin typeface="黑体" panose="02010609060101010101" pitchFamily="49" charset="-122"/>
                <a:ea typeface="黑体" panose="02010609060101010101" pitchFamily="49" charset="-122"/>
                <a:cs typeface="黑体" panose="02010609060101010101" pitchFamily="49" charset="-122"/>
              </a:rPr>
              <a:t>因为液压缸（或活塞）在液压油的驱动下工作过程中总存在内外泄漏，使其效率降低，严重时系统建立不起压力无法工作，并且油液外泄会污染环境，所以设计液压缸时必须设置密封装置。</a:t>
            </a:r>
            <a:r>
              <a:rPr lang="zh-CN" altLang="en-US" sz="1800" dirty="0">
                <a:solidFill>
                  <a:srgbClr val="CC6600"/>
                </a:solidFill>
                <a:latin typeface="黑体" panose="02010609060101010101" pitchFamily="49" charset="-122"/>
                <a:ea typeface="黑体" panose="02010609060101010101" pitchFamily="49" charset="-122"/>
                <a:cs typeface="黑体" panose="02010609060101010101" pitchFamily="49" charset="-122"/>
              </a:rPr>
              <a:t>常用的密封装置有两种形式，即间隙式和密封圈式。</a:t>
            </a:r>
            <a:endParaRPr lang="zh-CN" altLang="en-US" sz="1800" dirty="0">
              <a:solidFill>
                <a:srgbClr val="CC6600"/>
              </a:solidFill>
              <a:latin typeface="黑体" panose="02010609060101010101" pitchFamily="49" charset="-122"/>
              <a:ea typeface="黑体" panose="02010609060101010101" pitchFamily="49" charset="-122"/>
              <a:cs typeface="黑体" panose="02010609060101010101" pitchFamily="49" charset="-122"/>
            </a:endParaRPr>
          </a:p>
          <a:p>
            <a:pPr>
              <a:buClr>
                <a:srgbClr val="727CA3"/>
              </a:buClr>
              <a:buSzPct val="76000"/>
              <a:buFont typeface="Wingdings 3" panose="05040102010807070707" pitchFamily="18" charset="2"/>
            </a:pPr>
            <a:r>
              <a:rPr lang="zh-CN" altLang="en-US" sz="1800" dirty="0">
                <a:solidFill>
                  <a:srgbClr val="CC6600"/>
                </a:solidFill>
                <a:latin typeface="黑体" panose="02010609060101010101" pitchFamily="49" charset="-122"/>
                <a:ea typeface="黑体" panose="02010609060101010101" pitchFamily="49" charset="-122"/>
                <a:cs typeface="黑体" panose="02010609060101010101" pitchFamily="49" charset="-122"/>
              </a:rPr>
              <a:t>间隙式密封，</a:t>
            </a:r>
            <a:r>
              <a:rPr lang="zh-CN" altLang="en-US" sz="1800" dirty="0">
                <a:solidFill>
                  <a:srgbClr val="080808"/>
                </a:solidFill>
                <a:latin typeface="黑体" panose="02010609060101010101" pitchFamily="49" charset="-122"/>
                <a:ea typeface="黑体" panose="02010609060101010101" pitchFamily="49" charset="-122"/>
                <a:cs typeface="黑体" panose="02010609060101010101" pitchFamily="49" charset="-122"/>
              </a:rPr>
              <a:t>它</a:t>
            </a:r>
            <a:r>
              <a:rPr lang="zh-CN" altLang="en-US" sz="1800" dirty="0">
                <a:latin typeface="黑体" panose="02010609060101010101" pitchFamily="49" charset="-122"/>
                <a:ea typeface="黑体" panose="02010609060101010101" pitchFamily="49" charset="-122"/>
                <a:cs typeface="黑体" panose="02010609060101010101" pitchFamily="49" charset="-122"/>
              </a:rPr>
              <a:t>是依靠相对零件配合面之间的微小间隙来防止泄漏的，是一中最为简单的密封方法。它摩擦阻力小，密封性能差，加工精度要求高。因此只适合尺寸小、压力低、速度较高的场合。间隙密封的间隙通常为取</a:t>
            </a:r>
            <a:r>
              <a:rPr lang="en-US" altLang="zh-CN" sz="1800" dirty="0">
                <a:latin typeface="黑体" panose="02010609060101010101" pitchFamily="49" charset="-122"/>
                <a:ea typeface="黑体" panose="02010609060101010101" pitchFamily="49" charset="-122"/>
                <a:cs typeface="黑体" panose="02010609060101010101" pitchFamily="49" charset="-122"/>
              </a:rPr>
              <a:t>0.02</a:t>
            </a:r>
            <a:r>
              <a:rPr lang="zh-CN" altLang="en-US" sz="1800" dirty="0">
                <a:latin typeface="黑体" panose="02010609060101010101" pitchFamily="49" charset="-122"/>
                <a:ea typeface="黑体" panose="02010609060101010101" pitchFamily="49" charset="-122"/>
                <a:cs typeface="黑体" panose="02010609060101010101" pitchFamily="49" charset="-122"/>
              </a:rPr>
              <a:t>～０</a:t>
            </a:r>
            <a:r>
              <a:rPr lang="en-US" altLang="zh-CN" sz="1800" dirty="0">
                <a:latin typeface="黑体" panose="02010609060101010101" pitchFamily="49" charset="-122"/>
                <a:ea typeface="黑体" panose="02010609060101010101" pitchFamily="49" charset="-122"/>
                <a:cs typeface="黑体" panose="02010609060101010101" pitchFamily="49" charset="-122"/>
              </a:rPr>
              <a:t>.05mm</a:t>
            </a:r>
            <a:r>
              <a:rPr lang="zh-CN" altLang="en-US" sz="1800" dirty="0">
                <a:latin typeface="黑体" panose="02010609060101010101" pitchFamily="49" charset="-122"/>
                <a:ea typeface="黑体" panose="02010609060101010101" pitchFamily="49" charset="-122"/>
                <a:cs typeface="黑体" panose="02010609060101010101" pitchFamily="49" charset="-122"/>
              </a:rPr>
              <a:t>。</a:t>
            </a:r>
            <a:endParaRPr lang="zh-CN" altLang="en-US" sz="1800" dirty="0">
              <a:latin typeface="黑体" panose="02010609060101010101" pitchFamily="49" charset="-122"/>
              <a:ea typeface="黑体" panose="02010609060101010101" pitchFamily="49" charset="-122"/>
              <a:cs typeface="黑体" panose="02010609060101010101" pitchFamily="49" charset="-122"/>
            </a:endParaRPr>
          </a:p>
        </p:txBody>
      </p:sp>
      <p:pic>
        <p:nvPicPr>
          <p:cNvPr id="8" name="Picture 5" descr="间隙密封"/>
          <p:cNvPicPr>
            <a:picLocks noChangeAspect="1" noChangeArrowheads="1"/>
          </p:cNvPicPr>
          <p:nvPr>
            <p:custDataLst>
              <p:tags r:id="rId8"/>
            </p:custDataLst>
          </p:nvPr>
        </p:nvPicPr>
        <p:blipFill>
          <a:blip r:embed="rId9"/>
          <a:srcRect/>
          <a:stretch>
            <a:fillRect/>
          </a:stretch>
        </p:blipFill>
        <p:spPr bwMode="auto">
          <a:xfrm>
            <a:off x="7165340" y="4700905"/>
            <a:ext cx="2895600" cy="1419225"/>
          </a:xfrm>
          <a:prstGeom prst="rect">
            <a:avLst/>
          </a:prstGeom>
          <a:noFill/>
          <a:ln w="9525">
            <a:solidFill>
              <a:srgbClr val="DDE9EC"/>
            </a:solidFill>
            <a:miter lim="800000"/>
            <a:headEnd/>
            <a:tailEnd/>
          </a:ln>
          <a:effectLst>
            <a:outerShdw dist="53882" dir="2700000" algn="ctr" rotWithShape="0">
              <a:srgbClr val="969696"/>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四</a:t>
            </a:r>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rPr>
              <a:t>密封组件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38917" name="Rectangle 3"/>
          <p:cNvSpPr>
            <a:spLocks noGrp="1"/>
          </p:cNvSpPr>
          <p:nvPr>
            <p:custDataLst>
              <p:tags r:id="rId5"/>
            </p:custDataLst>
          </p:nvPr>
        </p:nvSpPr>
        <p:spPr>
          <a:xfrm>
            <a:off x="1690370" y="2296160"/>
            <a:ext cx="9878695" cy="2895600"/>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a:lnSpc>
                <a:spcPct val="90000"/>
              </a:lnSpc>
              <a:buClr>
                <a:srgbClr val="727CA3"/>
              </a:buClr>
              <a:buSzPct val="76000"/>
              <a:buFont typeface="Wingdings 3" panose="05040102010807070707" pitchFamily="18" charset="2"/>
            </a:pP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液压缸常用的密封件，按其横截面不同，有</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O</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形、</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Y</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形、</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V</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形等。</a:t>
            </a:r>
            <a:endParaRPr lang="zh-CN" altLang="en-US" sz="1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90000"/>
              </a:lnSpc>
              <a:buClr>
                <a:srgbClr val="727CA3"/>
              </a:buClr>
              <a:buSzPct val="76000"/>
              <a:buFont typeface="Wingdings 3" panose="05040102010807070707" pitchFamily="18" charset="2"/>
            </a:pP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O”</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形密封圈，</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用耐油橡胶制成</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靠预压缩变形</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σ</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起密封作用。它结构简单</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密封性能好、内外侧及端面都能起密封作用、且结构紧凑、摩擦阻力小、制造容易、装装卸方便，在低压（≤</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10MPa</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）系统中应用广泛；</a:t>
            </a:r>
            <a:endParaRPr lang="zh-CN" altLang="en-US" sz="1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90000"/>
              </a:lnSpc>
              <a:buClr>
                <a:srgbClr val="727CA3"/>
              </a:buClr>
              <a:buSzPct val="76000"/>
              <a:buFont typeface="Wingdings 3" panose="05040102010807070707" pitchFamily="18" charset="2"/>
            </a:pP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Y”</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形密封圈，</a:t>
            </a:r>
            <a:r>
              <a:rPr lang="zh-CN" altLang="en-US" sz="16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用耐油橡胶制成</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能借助油压使唇口边紧贴配合偶件的两结合面上实现密封，其密封性能随工作压力升高而提高，并有一定的自动补偿能力。因此其唇口应对着有压力的油腔。它多用于中低压（ ≤ </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20MPa</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）轴和孔相对运动，且速度较高的场合；</a:t>
            </a:r>
            <a:endParaRPr lang="zh-CN" altLang="en-US" sz="16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90000"/>
              </a:lnSpc>
              <a:buClr>
                <a:srgbClr val="727CA3"/>
              </a:buClr>
              <a:buSzPct val="76000"/>
              <a:buFont typeface="Wingdings 3" panose="05040102010807070707" pitchFamily="18" charset="2"/>
            </a:pP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V”</a:t>
            </a:r>
            <a:r>
              <a:rPr lang="zh-CN" altLang="en-US" sz="1600" dirty="0">
                <a:solidFill>
                  <a:srgbClr val="CC6600"/>
                </a:solidFill>
                <a:latin typeface="Times New Roman" panose="02020603050405020304" pitchFamily="18" charset="0"/>
                <a:ea typeface="黑体" panose="02010609060101010101" pitchFamily="49" charset="-122"/>
                <a:cs typeface="Times New Roman" panose="02020603050405020304" pitchFamily="18" charset="0"/>
              </a:rPr>
              <a:t>形密封圈，</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用多层涂胶织物压制而成，它由形状不同的支呈环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、密封环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和压环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3</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组成。当压环压紧密封环时，支呈环可使密封环变形而起密封作用，当密封压力大于</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10MPa</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时，可增加密封环</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的数量。它多用于中高压（ ≤ </a:t>
            </a:r>
            <a:r>
              <a:rPr lang="en-US" altLang="zh-CN" sz="1600" dirty="0">
                <a:latin typeface="Times New Roman" panose="02020603050405020304" pitchFamily="18" charset="0"/>
                <a:ea typeface="黑体" panose="02010609060101010101" pitchFamily="49" charset="-122"/>
                <a:cs typeface="Times New Roman" panose="02020603050405020304" pitchFamily="18" charset="0"/>
              </a:rPr>
              <a:t>50MPa</a:t>
            </a:r>
            <a:r>
              <a:rPr lang="zh-CN" altLang="en-US" sz="1600" dirty="0">
                <a:latin typeface="Times New Roman" panose="02020603050405020304" pitchFamily="18" charset="0"/>
                <a:ea typeface="黑体" panose="02010609060101010101" pitchFamily="49" charset="-122"/>
                <a:cs typeface="Times New Roman" panose="02020603050405020304" pitchFamily="18" charset="0"/>
              </a:rPr>
              <a:t>）、大直径低速的场合。</a:t>
            </a:r>
            <a:endParaRPr lang="zh-CN" altLang="en-US" sz="1600" dirty="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4" name="Picture 4" descr="ye012"/>
          <p:cNvPicPr>
            <a:picLocks noChangeAspect="1" noChangeArrowheads="1"/>
          </p:cNvPicPr>
          <p:nvPr>
            <p:custDataLst>
              <p:tags r:id="rId6"/>
            </p:custDataLst>
          </p:nvPr>
        </p:nvPicPr>
        <p:blipFill>
          <a:blip r:embed="rId7"/>
          <a:srcRect/>
          <a:stretch>
            <a:fillRect/>
          </a:stretch>
        </p:blipFill>
        <p:spPr bwMode="auto">
          <a:xfrm>
            <a:off x="2473325" y="5054600"/>
            <a:ext cx="2209800" cy="1392238"/>
          </a:xfrm>
          <a:prstGeom prst="rect">
            <a:avLst/>
          </a:prstGeom>
          <a:noFill/>
          <a:ln w="9525">
            <a:solidFill>
              <a:srgbClr val="DDE9EC"/>
            </a:solidFill>
            <a:miter lim="800000"/>
            <a:headEnd/>
            <a:tailEnd/>
          </a:ln>
          <a:effectLst>
            <a:outerShdw dist="53882" dir="2700000" algn="ctr" rotWithShape="0">
              <a:srgbClr val="969696"/>
            </a:outerShdw>
          </a:effectLst>
        </p:spPr>
      </p:pic>
      <p:pic>
        <p:nvPicPr>
          <p:cNvPr id="43014" name="Picture 6" descr="ye014"/>
          <p:cNvPicPr>
            <a:picLocks noChangeAspect="1" noChangeArrowheads="1"/>
          </p:cNvPicPr>
          <p:nvPr>
            <p:custDataLst>
              <p:tags r:id="rId8"/>
            </p:custDataLst>
          </p:nvPr>
        </p:nvPicPr>
        <p:blipFill>
          <a:blip r:embed="rId9"/>
          <a:srcRect/>
          <a:stretch>
            <a:fillRect/>
          </a:stretch>
        </p:blipFill>
        <p:spPr bwMode="auto">
          <a:xfrm>
            <a:off x="8036560" y="4912995"/>
            <a:ext cx="2166938" cy="1616075"/>
          </a:xfrm>
          <a:prstGeom prst="rect">
            <a:avLst/>
          </a:prstGeom>
          <a:noFill/>
          <a:ln w="9525">
            <a:solidFill>
              <a:srgbClr val="DDE9EC"/>
            </a:solidFill>
            <a:miter lim="800000"/>
            <a:headEnd/>
            <a:tailEnd/>
          </a:ln>
          <a:effectLst>
            <a:outerShdw dist="71842" dir="2700000" algn="ctr" rotWithShape="0">
              <a:srgbClr val="969696"/>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二、液压缸的结构</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sz="2000" b="1" dirty="0">
                <a:solidFill>
                  <a:schemeClr val="accent1">
                    <a:lumMod val="50000"/>
                  </a:schemeClr>
                </a:solidFill>
                <a:latin typeface="黑体" panose="02010609060101010101" pitchFamily="49" charset="-122"/>
                <a:ea typeface="黑体" panose="02010609060101010101" pitchFamily="49" charset="-122"/>
              </a:rPr>
              <a:t>五）</a:t>
            </a:r>
            <a:r>
              <a:rPr sz="2000" b="1" dirty="0">
                <a:solidFill>
                  <a:schemeClr val="accent1">
                    <a:lumMod val="50000"/>
                  </a:schemeClr>
                </a:solidFill>
                <a:latin typeface="黑体" panose="02010609060101010101" pitchFamily="49" charset="-122"/>
                <a:ea typeface="黑体" panose="02010609060101010101" pitchFamily="49" charset="-122"/>
              </a:rPr>
              <a:t>排气组件</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36869" name="Rectangle 3"/>
          <p:cNvSpPr>
            <a:spLocks noGrp="1"/>
          </p:cNvSpPr>
          <p:nvPr>
            <p:custDataLst>
              <p:tags r:id="rId5"/>
            </p:custDataLst>
          </p:nvPr>
        </p:nvSpPr>
        <p:spPr>
          <a:xfrm>
            <a:off x="1637030" y="2279650"/>
            <a:ext cx="9829800" cy="1991360"/>
          </a:xfrm>
          <a:prstGeom prst="rect">
            <a:avLst/>
          </a:prstGeom>
          <a:noFill/>
          <a:ln w="9525">
            <a:noFill/>
          </a:ln>
        </p:spPr>
        <p:txBody>
          <a:bodyPr vert="horz" wrap="square" anchor="t" anchorCtr="0"/>
          <a:lstStyle>
            <a:lvl1pPr marL="274320" indent="-274320" algn="l" rtl="0" eaLnBrk="1" latinLnBrk="0" hangingPunct="1">
              <a:spcBef>
                <a:spcPts val="600"/>
              </a:spcBef>
              <a:buClr>
                <a:srgbClr val="727CA3"/>
              </a:buClr>
              <a:buSzPct val="76000"/>
              <a:buFont typeface="Wingdings 3" panose="05040102010807070707"/>
              <a:buChar char=""/>
              <a:defRPr kumimoji="0" sz="2600" kern="1200">
                <a:solidFill>
                  <a:sysClr val="windowText" lastClr="000000"/>
                </a:solidFill>
                <a:latin typeface="Gill Sans MT" panose="020B0502020104020203" charset="0"/>
                <a:ea typeface="+mn-ea"/>
                <a:cs typeface="+mn-ea"/>
              </a:defRPr>
            </a:lvl1pPr>
            <a:lvl2pPr marL="548640" indent="-274320" algn="l" rtl="0" eaLnBrk="1" latinLnBrk="0" hangingPunct="1">
              <a:spcBef>
                <a:spcPts val="500"/>
              </a:spcBef>
              <a:buClr>
                <a:srgbClr val="9FB8CD"/>
              </a:buClr>
              <a:buSzPct val="76000"/>
              <a:buFont typeface="Wingdings 3" panose="05040102010807070707"/>
              <a:buChar char=""/>
              <a:defRPr kumimoji="0" sz="2300" kern="1200">
                <a:solidFill>
                  <a:srgbClr val="464653"/>
                </a:solidFill>
                <a:latin typeface="Gill Sans MT" panose="020B0502020104020203" charset="0"/>
                <a:ea typeface="+mn-ea"/>
                <a:cs typeface="+mn-ea"/>
              </a:defRPr>
            </a:lvl2pPr>
            <a:lvl3pPr marL="822960" indent="-228600" algn="l" rtl="0" eaLnBrk="1" latinLnBrk="0" hangingPunct="1">
              <a:spcBef>
                <a:spcPts val="500"/>
              </a:spcBef>
              <a:buClr>
                <a:sysClr val="window" lastClr="FFFFFF">
                  <a:shade val="50000"/>
                </a:sysClr>
              </a:buClr>
              <a:buSzPct val="76000"/>
              <a:buFont typeface="Wingdings 3" panose="05040102010807070707"/>
              <a:buChar char=""/>
              <a:defRPr kumimoji="0" sz="2000" kern="1200">
                <a:solidFill>
                  <a:sysClr val="windowText" lastClr="000000"/>
                </a:solidFill>
                <a:latin typeface="Gill Sans MT" panose="020B0502020104020203" charset="0"/>
                <a:ea typeface="+mn-ea"/>
                <a:cs typeface="+mn-ea"/>
              </a:defRPr>
            </a:lvl3pPr>
            <a:lvl4pPr marL="1097280" indent="-228600" algn="l" rtl="0" eaLnBrk="1" latinLnBrk="0" hangingPunct="1">
              <a:spcBef>
                <a:spcPts val="400"/>
              </a:spcBef>
              <a:buClr>
                <a:srgbClr val="9FB8CD">
                  <a:shade val="75000"/>
                </a:srgbClr>
              </a:buClr>
              <a:buSzPct val="70000"/>
              <a:buFont typeface="Wingdings" panose="05000000000000000000"/>
              <a:buChar char=""/>
              <a:defRPr kumimoji="0" sz="1800" kern="1200">
                <a:solidFill>
                  <a:sysClr val="windowText" lastClr="000000"/>
                </a:solidFill>
                <a:latin typeface="Gill Sans MT" panose="020B0502020104020203" charset="0"/>
                <a:ea typeface="+mn-ea"/>
                <a:cs typeface="+mn-ea"/>
              </a:defRPr>
            </a:lvl4pPr>
            <a:lvl5pPr marL="1371600" indent="-228600" algn="l" rtl="0" eaLnBrk="1" latinLnBrk="0" hangingPunct="1">
              <a:spcBef>
                <a:spcPts val="300"/>
              </a:spcBef>
              <a:buClr>
                <a:srgbClr val="9FB8CD"/>
              </a:buClr>
              <a:buSzPct val="70000"/>
              <a:buFont typeface="Wingdings" panose="05000000000000000000"/>
              <a:buChar char=""/>
              <a:defRPr kumimoji="0" sz="1600" kern="1200">
                <a:solidFill>
                  <a:sysClr val="windowText" lastClr="000000"/>
                </a:solidFill>
                <a:latin typeface="Gill Sans MT" panose="020B0502020104020203" charset="0"/>
                <a:ea typeface="+mn-ea"/>
                <a:cs typeface="+mn-ea"/>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ysClr val="windowText" lastClr="000000"/>
                </a:solidFill>
                <a:latin typeface="Gill Sans MT" panose="020B0502020104020203" charset="0"/>
                <a:ea typeface="+mn-ea"/>
                <a:cs typeface="+mn-ea"/>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ysClr val="windowText" lastClr="000000"/>
                </a:solidFill>
                <a:latin typeface="Gill Sans MT" panose="020B0502020104020203" charset="0"/>
                <a:ea typeface="+mn-ea"/>
                <a:cs typeface="+mn-ea"/>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ysClr val="windowText" lastClr="000000"/>
                </a:solidFill>
                <a:latin typeface="Gill Sans MT" panose="020B0502020104020203" charset="0"/>
                <a:ea typeface="+mn-ea"/>
                <a:cs typeface="+mn-ea"/>
              </a:defRPr>
            </a:lvl9pPr>
          </a:lstStyle>
          <a:p>
            <a:pPr marL="0" indent="0">
              <a:lnSpc>
                <a:spcPct val="115000"/>
              </a:lnSpc>
              <a:spcAft>
                <a:spcPts val="0"/>
              </a:spcAft>
              <a:buClr>
                <a:srgbClr val="727CA3"/>
              </a:buClr>
              <a:buSzPct val="76000"/>
              <a:buFont typeface="Wingdings 3" panose="05040102010807070707" pitchFamily="18" charset="2"/>
              <a:buNone/>
            </a:pPr>
            <a:r>
              <a:rPr lang="en-US" altLang="zh-CN" sz="1600" dirty="0">
                <a:latin typeface="黑体" panose="02010609060101010101" pitchFamily="49" charset="-122"/>
                <a:ea typeface="黑体" panose="02010609060101010101" pitchFamily="49" charset="-122"/>
                <a:cs typeface="黑体" panose="02010609060101010101" pitchFamily="49" charset="-122"/>
              </a:rPr>
              <a:t>    </a:t>
            </a:r>
            <a:r>
              <a:rPr lang="zh-CN" altLang="en-US" sz="1600" dirty="0">
                <a:latin typeface="黑体" panose="02010609060101010101" pitchFamily="49" charset="-122"/>
                <a:ea typeface="黑体" panose="02010609060101010101" pitchFamily="49" charset="-122"/>
                <a:cs typeface="黑体" panose="02010609060101010101" pitchFamily="49" charset="-122"/>
              </a:rPr>
              <a:t>液压传动系统往往会混入空气，使系统工作不稳定，产生振动和噪声及工作部件爬行和前冲等现象。因此设计液压缸时，必须考虑设置排气装置。排气装置一般有三种：</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a:lnSpc>
                <a:spcPct val="115000"/>
              </a:lnSpc>
              <a:spcAft>
                <a:spcPts val="0"/>
              </a:spcAft>
              <a:buClr>
                <a:srgbClr val="727CA3"/>
              </a:buClr>
              <a:buSzPct val="76000"/>
              <a:buFont typeface="Wingdings 3" panose="05040102010807070707" pitchFamily="18" charset="2"/>
            </a:pPr>
            <a:r>
              <a:rPr lang="en-US" altLang="zh-CN" sz="1600" dirty="0">
                <a:latin typeface="黑体" panose="02010609060101010101" pitchFamily="49" charset="-122"/>
                <a:ea typeface="黑体" panose="02010609060101010101" pitchFamily="49" charset="-122"/>
                <a:cs typeface="黑体" panose="02010609060101010101" pitchFamily="49" charset="-122"/>
              </a:rPr>
              <a:t>1.</a:t>
            </a:r>
            <a:r>
              <a:rPr lang="zh-CN" altLang="en-US" sz="1600" dirty="0">
                <a:solidFill>
                  <a:schemeClr val="tx1"/>
                </a:solidFill>
                <a:latin typeface="黑体" panose="02010609060101010101" pitchFamily="49" charset="-122"/>
                <a:ea typeface="黑体" panose="02010609060101010101" pitchFamily="49" charset="-122"/>
                <a:cs typeface="黑体" panose="02010609060101010101" pitchFamily="49" charset="-122"/>
              </a:rPr>
              <a:t>对于要求不高的液压缸可以不设专门的排气装置，而将油口布置在缸筒两端最高处，由流出的油将缸中的空气带往油箱，在从油箱溢出。</a:t>
            </a:r>
            <a:endParaRPr lang="zh-CN" altLang="en-US" sz="16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15000"/>
              </a:lnSpc>
              <a:spcAft>
                <a:spcPts val="0"/>
              </a:spcAft>
              <a:buClr>
                <a:srgbClr val="727CA3"/>
              </a:buClr>
              <a:buSzPct val="76000"/>
              <a:buFont typeface="Wingdings 3" panose="05040102010807070707" pitchFamily="18" charset="2"/>
            </a:pPr>
            <a:r>
              <a:rPr lang="en-US" altLang="zh-CN" sz="1600" dirty="0">
                <a:solidFill>
                  <a:schemeClr val="tx1"/>
                </a:solidFill>
                <a:latin typeface="黑体" panose="02010609060101010101" pitchFamily="49" charset="-122"/>
                <a:ea typeface="黑体" panose="02010609060101010101" pitchFamily="49" charset="-122"/>
                <a:cs typeface="黑体" panose="02010609060101010101" pitchFamily="49" charset="-122"/>
              </a:rPr>
              <a:t>2.</a:t>
            </a:r>
            <a:r>
              <a:rPr lang="zh-CN" altLang="en-US" sz="1600" dirty="0">
                <a:solidFill>
                  <a:schemeClr val="tx1"/>
                </a:solidFill>
                <a:latin typeface="黑体" panose="02010609060101010101" pitchFamily="49" charset="-122"/>
                <a:ea typeface="黑体" panose="02010609060101010101" pitchFamily="49" charset="-122"/>
                <a:cs typeface="黑体" panose="02010609060101010101" pitchFamily="49" charset="-122"/>
              </a:rPr>
              <a:t>对于速度稳定性要求高的液压缸和大型液压缸，则需在其最高部位设置排气孔并用管道与排气阀（右下图所示）相连排气，或在其最高部位设置排气塞（左下图所</a:t>
            </a:r>
            <a:r>
              <a:rPr lang="zh-CN" altLang="en-US" sz="1600" dirty="0">
                <a:latin typeface="黑体" panose="02010609060101010101" pitchFamily="49" charset="-122"/>
                <a:ea typeface="黑体" panose="02010609060101010101" pitchFamily="49" charset="-122"/>
                <a:cs typeface="黑体" panose="02010609060101010101" pitchFamily="49" charset="-122"/>
              </a:rPr>
              <a:t>示）。</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a:p>
            <a:pPr marL="0" indent="0">
              <a:lnSpc>
                <a:spcPct val="115000"/>
              </a:lnSpc>
              <a:spcAft>
                <a:spcPts val="0"/>
              </a:spcAft>
              <a:buClr>
                <a:srgbClr val="727CA3"/>
              </a:buClr>
              <a:buSzPct val="76000"/>
              <a:buFont typeface="Wingdings 3" panose="05040102010807070707" pitchFamily="18" charset="2"/>
              <a:buNone/>
            </a:pPr>
            <a:r>
              <a:rPr lang="en-US" altLang="zh-CN" sz="1600" dirty="0">
                <a:latin typeface="黑体" panose="02010609060101010101" pitchFamily="49" charset="-122"/>
                <a:ea typeface="黑体" panose="02010609060101010101" pitchFamily="49" charset="-122"/>
                <a:cs typeface="黑体" panose="02010609060101010101" pitchFamily="49" charset="-122"/>
              </a:rPr>
              <a:t>    </a:t>
            </a:r>
            <a:r>
              <a:rPr lang="zh-CN" altLang="en-US" sz="1600" dirty="0">
                <a:latin typeface="黑体" panose="02010609060101010101" pitchFamily="49" charset="-122"/>
                <a:ea typeface="黑体" panose="02010609060101010101" pitchFamily="49" charset="-122"/>
                <a:cs typeface="黑体" panose="02010609060101010101" pitchFamily="49" charset="-122"/>
              </a:rPr>
              <a:t>当打开排气阀（图示位置）或松开排气塞的螺钉并使液压缸活塞（或缸体）以最大的行程快速运行时，缸中的空气即可排出。一般空行程往复</a:t>
            </a:r>
            <a:r>
              <a:rPr lang="en-US" altLang="zh-CN" sz="1600" dirty="0">
                <a:latin typeface="黑体" panose="02010609060101010101" pitchFamily="49" charset="-122"/>
                <a:ea typeface="黑体" panose="02010609060101010101" pitchFamily="49" charset="-122"/>
                <a:cs typeface="黑体" panose="02010609060101010101" pitchFamily="49" charset="-122"/>
              </a:rPr>
              <a:t>8</a:t>
            </a:r>
            <a:r>
              <a:rPr lang="zh-CN" altLang="en-US" sz="1600" dirty="0">
                <a:latin typeface="黑体" panose="02010609060101010101" pitchFamily="49" charset="-122"/>
                <a:ea typeface="黑体" panose="02010609060101010101" pitchFamily="49" charset="-122"/>
                <a:cs typeface="黑体" panose="02010609060101010101" pitchFamily="49" charset="-122"/>
              </a:rPr>
              <a:t>～</a:t>
            </a:r>
            <a:r>
              <a:rPr lang="en-US" altLang="zh-CN" sz="1600" dirty="0">
                <a:latin typeface="黑体" panose="02010609060101010101" pitchFamily="49" charset="-122"/>
                <a:ea typeface="黑体" panose="02010609060101010101" pitchFamily="49" charset="-122"/>
                <a:cs typeface="黑体" panose="02010609060101010101" pitchFamily="49" charset="-122"/>
              </a:rPr>
              <a:t>10</a:t>
            </a:r>
            <a:r>
              <a:rPr lang="zh-CN" altLang="en-US" sz="1600" dirty="0">
                <a:latin typeface="黑体" panose="02010609060101010101" pitchFamily="49" charset="-122"/>
                <a:ea typeface="黑体" panose="02010609060101010101" pitchFamily="49" charset="-122"/>
                <a:cs typeface="黑体" panose="02010609060101010101" pitchFamily="49" charset="-122"/>
              </a:rPr>
              <a:t>次将排气阀或排气塞关闭，液压缸便可进入正常工作。</a:t>
            </a:r>
            <a:endParaRPr lang="zh-CN" altLang="en-US" sz="1600" dirty="0">
              <a:latin typeface="黑体" panose="02010609060101010101" pitchFamily="49" charset="-122"/>
              <a:ea typeface="黑体" panose="02010609060101010101" pitchFamily="49" charset="-122"/>
              <a:cs typeface="黑体" panose="02010609060101010101" pitchFamily="49" charset="-122"/>
            </a:endParaRPr>
          </a:p>
        </p:txBody>
      </p:sp>
      <p:pic>
        <p:nvPicPr>
          <p:cNvPr id="4" name="Picture 4" descr="ye005"/>
          <p:cNvPicPr>
            <a:picLocks noChangeAspect="1" noChangeArrowheads="1"/>
          </p:cNvPicPr>
          <p:nvPr>
            <p:custDataLst>
              <p:tags r:id="rId6"/>
            </p:custDataLst>
          </p:nvPr>
        </p:nvPicPr>
        <p:blipFill>
          <a:blip r:embed="rId7"/>
          <a:srcRect/>
          <a:stretch>
            <a:fillRect/>
          </a:stretch>
        </p:blipFill>
        <p:spPr bwMode="auto">
          <a:xfrm>
            <a:off x="3337878" y="5051425"/>
            <a:ext cx="1357313" cy="1447800"/>
          </a:xfrm>
          <a:prstGeom prst="rect">
            <a:avLst/>
          </a:prstGeom>
          <a:noFill/>
          <a:ln w="9525">
            <a:solidFill>
              <a:srgbClr val="DDE9EC"/>
            </a:solidFill>
            <a:miter lim="800000"/>
            <a:headEnd/>
            <a:tailEnd/>
          </a:ln>
          <a:effectLst>
            <a:outerShdw dist="53882" dir="2700000" algn="ctr" rotWithShape="0">
              <a:srgbClr val="969696"/>
            </a:outerShdw>
          </a:effectLst>
        </p:spPr>
      </p:pic>
      <p:pic>
        <p:nvPicPr>
          <p:cNvPr id="6" name="Picture 5" descr="ye004"/>
          <p:cNvPicPr>
            <a:picLocks noChangeAspect="1" noChangeArrowheads="1"/>
          </p:cNvPicPr>
          <p:nvPr>
            <p:custDataLst>
              <p:tags r:id="rId8"/>
            </p:custDataLst>
          </p:nvPr>
        </p:nvPicPr>
        <p:blipFill>
          <a:blip r:embed="rId9"/>
          <a:srcRect/>
          <a:stretch>
            <a:fillRect/>
          </a:stretch>
        </p:blipFill>
        <p:spPr bwMode="auto">
          <a:xfrm>
            <a:off x="6896735" y="4926330"/>
            <a:ext cx="2514600" cy="1697038"/>
          </a:xfrm>
          <a:prstGeom prst="rect">
            <a:avLst/>
          </a:prstGeom>
          <a:noFill/>
          <a:ln w="9525">
            <a:solidFill>
              <a:srgbClr val="DDE9EC"/>
            </a:solidFill>
            <a:miter lim="800000"/>
            <a:headEnd/>
            <a:tailEnd/>
          </a:ln>
          <a:effectLst>
            <a:outerShdw dist="53882" dir="2700000" algn="ctr" rotWithShape="0">
              <a:srgbClr val="969696"/>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3587115"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三、液压缸的选用与设计原则</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744980"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（一）选用原则</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2201545" y="2021205"/>
            <a:ext cx="5080000" cy="4098925"/>
          </a:xfrm>
          <a:prstGeom prst="rect">
            <a:avLst/>
          </a:prstGeom>
          <a:noFill/>
          <a:ln w="9525">
            <a:noFill/>
          </a:ln>
        </p:spPr>
        <p:txBody>
          <a:bodyPr>
            <a:noAutofit/>
          </a:bodyPr>
          <a:p>
            <a:pPr indent="266700">
              <a:lnSpc>
                <a:spcPct val="120000"/>
              </a:lnSpc>
              <a:spcBef>
                <a:spcPts val="0"/>
              </a:spcBef>
              <a:spcAft>
                <a:spcPts val="0"/>
              </a:spcAft>
            </a:pPr>
            <a:endParaRPr lang="zh-CN" b="0">
              <a:latin typeface="Times New Roman" panose="02020603050405020304" pitchFamily="18" charset="0"/>
              <a:ea typeface="宋体" panose="02010600030101010101" pitchFamily="2" charset="-122"/>
            </a:endParaRPr>
          </a:p>
          <a:p>
            <a:pPr indent="266700">
              <a:lnSpc>
                <a:spcPct val="120000"/>
              </a:lnSpc>
              <a:spcBef>
                <a:spcPts val="0"/>
              </a:spcBef>
              <a:spcAft>
                <a:spcPts val="0"/>
              </a:spcAft>
            </a:pPr>
            <a:r>
              <a:rPr lang="zh-CN" sz="2000" b="0">
                <a:latin typeface="华文新魏" panose="02010800040101010101" charset="-122"/>
                <a:ea typeface="华文新魏" panose="02010800040101010101" charset="-122"/>
              </a:rPr>
              <a:t>行程；工作压力结构形式；液压缸和活塞杆的直径；液压缸作用力；密封装置；运动速度；其它附属装置（缓冲器，排气装置）；安装方式；工作温度和周围环境</a:t>
            </a:r>
            <a:r>
              <a:rPr lang="en-US" altLang="zh-CN" sz="2000" b="0">
                <a:latin typeface="华文新魏" panose="02010800040101010101" charset="-122"/>
                <a:ea typeface="华文新魏" panose="02010800040101010101" charset="-122"/>
              </a:rPr>
              <a:t>;</a:t>
            </a:r>
            <a:endParaRPr lang="zh-CN" sz="2000" b="0">
              <a:latin typeface="华文新魏" panose="02010800040101010101" charset="-122"/>
              <a:ea typeface="华文新魏" panose="02010800040101010101" charset="-122"/>
            </a:endParaRPr>
          </a:p>
          <a:p>
            <a:endParaRPr lang="zh-CN" altLang="en-US" sz="2000" b="0">
              <a:latin typeface="华文新魏" panose="02010800040101010101" charset="-122"/>
              <a:ea typeface="华文新魏" panose="02010800040101010101" charset="-122"/>
            </a:endParaRPr>
          </a:p>
        </p:txBody>
      </p:sp>
      <p:pic>
        <p:nvPicPr>
          <p:cNvPr id="4" name="图片 3"/>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7144385" y="2322830"/>
            <a:ext cx="3647440" cy="364744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矩形 1"/>
          <p:cNvSpPr/>
          <p:nvPr>
            <p:custDataLst>
              <p:tags r:id="rId3"/>
            </p:custDataLst>
          </p:nvPr>
        </p:nvSpPr>
        <p:spPr>
          <a:xfrm>
            <a:off x="1388745" y="1323975"/>
            <a:ext cx="3587115"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三、液压缸的选用与设计原则</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5" name="文本框 4"/>
          <p:cNvSpPr txBox="1"/>
          <p:nvPr>
            <p:custDataLst>
              <p:tags r:id="rId4"/>
            </p:custDataLst>
          </p:nvPr>
        </p:nvSpPr>
        <p:spPr>
          <a:xfrm>
            <a:off x="1744980" y="1924050"/>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（一）选用原则</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1744980" y="3307715"/>
            <a:ext cx="6823075" cy="2515235"/>
          </a:xfrm>
          <a:prstGeom prst="rect">
            <a:avLst/>
          </a:prstGeom>
          <a:noFill/>
        </p:spPr>
        <p:txBody>
          <a:bodyPr wrap="square" rtlCol="0" anchor="t">
            <a:spAutoFit/>
          </a:bodyPr>
          <a:p>
            <a:pPr>
              <a:lnSpc>
                <a:spcPct val="125000"/>
              </a:lnSpc>
              <a:spcBef>
                <a:spcPts val="0"/>
              </a:spcBef>
              <a:spcAft>
                <a:spcPts val="0"/>
              </a:spcAft>
            </a:pPr>
            <a:r>
              <a:rPr lang="en-US" altLang="zh-CN">
                <a:latin typeface="黑体" panose="02010609060101010101" pitchFamily="49" charset="-122"/>
                <a:ea typeface="黑体" panose="02010609060101010101" pitchFamily="49" charset="-122"/>
              </a:rPr>
              <a:t>    </a:t>
            </a:r>
            <a:r>
              <a:rPr lang="zh-CN" altLang="en-US">
                <a:latin typeface="黑体" panose="02010609060101010101" pitchFamily="49" charset="-122"/>
                <a:ea typeface="黑体" panose="02010609060101010101" pitchFamily="49" charset="-122"/>
              </a:rPr>
              <a:t>正常工作时，要带动工件做速度相等的直线往复进给运动，且往复运动时两个方向要克服的负载相同。这就要求液压缸能够进行速度相同的往复直线运动，且受到的推力相同，通过上面对液压缸的简单介绍，我们了解到双杆式活塞缸左、右两腔的有效面积相等，当分别向左、右腔输入相同压力和相等流量的油液时，液压缸左、右两个方向的推力和速度相等，能够满足平面磨床工作台的工作要求，所以磨床工作台的液压缸选择</a:t>
            </a:r>
            <a:r>
              <a:rPr lang="zh-CN" altLang="en-US" b="1">
                <a:solidFill>
                  <a:schemeClr val="accent2"/>
                </a:solidFill>
                <a:latin typeface="黑体" panose="02010609060101010101" pitchFamily="49" charset="-122"/>
                <a:ea typeface="黑体" panose="02010609060101010101" pitchFamily="49" charset="-122"/>
              </a:rPr>
              <a:t>双杆式活塞缸。</a:t>
            </a:r>
            <a:endParaRPr lang="zh-CN" altLang="en-US" b="1">
              <a:solidFill>
                <a:schemeClr val="accent2"/>
              </a:solidFill>
              <a:latin typeface="黑体" panose="02010609060101010101" pitchFamily="49" charset="-122"/>
              <a:ea typeface="黑体" panose="02010609060101010101" pitchFamily="49" charset="-122"/>
            </a:endParaRPr>
          </a:p>
        </p:txBody>
      </p:sp>
      <p:sp>
        <p:nvSpPr>
          <p:cNvPr id="7" name="文本框 6"/>
          <p:cNvSpPr txBox="1"/>
          <p:nvPr/>
        </p:nvSpPr>
        <p:spPr>
          <a:xfrm>
            <a:off x="2007235" y="2685415"/>
            <a:ext cx="5083175" cy="398780"/>
          </a:xfrm>
          <a:prstGeom prst="rect">
            <a:avLst/>
          </a:prstGeom>
          <a:noFill/>
        </p:spPr>
        <p:txBody>
          <a:bodyPr wrap="square" rtlCol="0" anchor="t">
            <a:spAutoFit/>
          </a:bodyPr>
          <a:p>
            <a:r>
              <a:rPr altLang="en-US" sz="2000" b="1">
                <a:solidFill>
                  <a:schemeClr val="accent2"/>
                </a:solidFill>
                <a:latin typeface="黑体" panose="02010609060101010101" pitchFamily="49" charset="-122"/>
                <a:ea typeface="黑体" panose="02010609060101010101" pitchFamily="49" charset="-122"/>
                <a:sym typeface="+mn-ea"/>
              </a:rPr>
              <a:t>平面磨床工作台应选用什么类型</a:t>
            </a:r>
            <a:r>
              <a:rPr altLang="en-US" sz="2000" b="1">
                <a:solidFill>
                  <a:schemeClr val="accent2"/>
                </a:solidFill>
                <a:latin typeface="黑体" panose="02010609060101010101" pitchFamily="49" charset="-122"/>
                <a:ea typeface="黑体" panose="02010609060101010101" pitchFamily="49" charset="-122"/>
                <a:sym typeface="+mn-ea"/>
              </a:rPr>
              <a:t>液压缸？</a:t>
            </a:r>
            <a:endParaRPr altLang="en-US" sz="2000" b="1">
              <a:solidFill>
                <a:schemeClr val="accent2"/>
              </a:solidFill>
              <a:latin typeface="黑体" panose="02010609060101010101" pitchFamily="49" charset="-122"/>
              <a:ea typeface="黑体" panose="02010609060101010101" pitchFamily="49" charset="-122"/>
              <a:sym typeface="+mn-ea"/>
            </a:endParaRPr>
          </a:p>
        </p:txBody>
      </p:sp>
      <p:pic>
        <p:nvPicPr>
          <p:cNvPr id="4" name="图片 3"/>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8728094" y="2065124"/>
            <a:ext cx="3464089" cy="4208552"/>
          </a:xfrm>
          <a:prstGeom prst="rect">
            <a:avLst/>
          </a:prstGeom>
        </p:spPr>
      </p:pic>
      <p:pic>
        <p:nvPicPr>
          <p:cNvPr id="8" name="图片 7"/>
          <p:cNvPicPr>
            <a:picLocks noChangeAspect="1"/>
          </p:cNvPicPr>
          <p:nvPr/>
        </p:nvPicPr>
        <p:blipFill>
          <a:blip r:embed="rId7"/>
          <a:stretch>
            <a:fillRect/>
          </a:stretch>
        </p:blipFill>
        <p:spPr>
          <a:xfrm>
            <a:off x="0" y="3084830"/>
            <a:ext cx="1663065" cy="1260475"/>
          </a:xfrm>
          <a:prstGeom prst="rect">
            <a:avLst/>
          </a:prstGeom>
        </p:spPr>
      </p:pic>
      <p:pic>
        <p:nvPicPr>
          <p:cNvPr id="9" name="图片 8"/>
          <p:cNvPicPr>
            <a:picLocks noChangeAspect="1"/>
          </p:cNvPicPr>
          <p:nvPr/>
        </p:nvPicPr>
        <p:blipFill>
          <a:blip r:embed="rId8"/>
          <a:stretch>
            <a:fillRect/>
          </a:stretch>
        </p:blipFill>
        <p:spPr>
          <a:xfrm>
            <a:off x="-21590" y="3030220"/>
            <a:ext cx="1798955" cy="1385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pic>
        <p:nvPicPr>
          <p:cNvPr id="8" name="图片 7"/>
          <p:cNvPicPr>
            <a:picLocks noChangeAspect="1"/>
          </p:cNvPicPr>
          <p:nvPr/>
        </p:nvPicPr>
        <p:blipFill>
          <a:blip r:embed="rId3"/>
          <a:stretch>
            <a:fillRect/>
          </a:stretch>
        </p:blipFill>
        <p:spPr>
          <a:xfrm>
            <a:off x="0" y="3084830"/>
            <a:ext cx="1663065" cy="1260475"/>
          </a:xfrm>
          <a:prstGeom prst="rect">
            <a:avLst/>
          </a:prstGeom>
        </p:spPr>
      </p:pic>
      <p:pic>
        <p:nvPicPr>
          <p:cNvPr id="9" name="图片 8"/>
          <p:cNvPicPr>
            <a:picLocks noChangeAspect="1"/>
          </p:cNvPicPr>
          <p:nvPr/>
        </p:nvPicPr>
        <p:blipFill>
          <a:blip r:embed="rId4"/>
          <a:stretch>
            <a:fillRect/>
          </a:stretch>
        </p:blipFill>
        <p:spPr>
          <a:xfrm>
            <a:off x="-21590" y="3030220"/>
            <a:ext cx="1798955" cy="1385570"/>
          </a:xfrm>
          <a:prstGeom prst="rect">
            <a:avLst/>
          </a:prstGeom>
        </p:spPr>
      </p:pic>
      <p:pic>
        <p:nvPicPr>
          <p:cNvPr id="19458" name="图片 1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0565" y="214375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5188585" y="4665345"/>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6" name="矩形 5"/>
          <p:cNvSpPr/>
          <p:nvPr>
            <p:custDataLst>
              <p:tags r:id="rId3"/>
            </p:custDataLst>
          </p:nvPr>
        </p:nvSpPr>
        <p:spPr>
          <a:xfrm>
            <a:off x="1388745" y="1323975"/>
            <a:ext cx="202438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液压马达</a:t>
            </a:r>
            <a:endParaRPr sz="2000" b="1" dirty="0">
              <a:solidFill>
                <a:schemeClr val="tx1"/>
              </a:solidFill>
              <a:latin typeface="黑体" panose="02010609060101010101" pitchFamily="49" charset="-122"/>
              <a:ea typeface="黑体" panose="02010609060101010101" pitchFamily="49" charset="-122"/>
              <a:sym typeface="+mn-ea"/>
            </a:endParaRPr>
          </a:p>
        </p:txBody>
      </p:sp>
      <p:pic>
        <p:nvPicPr>
          <p:cNvPr id="7" name="图片 6"/>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5200989" y="2863804"/>
            <a:ext cx="3028571" cy="2247619"/>
          </a:xfrm>
          <a:prstGeom prst="rect">
            <a:avLst/>
          </a:prstGeom>
        </p:spPr>
      </p:pic>
      <p:grpSp>
        <p:nvGrpSpPr>
          <p:cNvPr id="9" name="组合 8"/>
          <p:cNvGrpSpPr/>
          <p:nvPr/>
        </p:nvGrpSpPr>
        <p:grpSpPr>
          <a:xfrm>
            <a:off x="1400626" y="2063876"/>
            <a:ext cx="12043594" cy="1289277"/>
            <a:chOff x="529406" y="1834641"/>
            <a:chExt cx="12043594" cy="1289277"/>
          </a:xfrm>
        </p:grpSpPr>
        <p:grpSp>
          <p:nvGrpSpPr>
            <p:cNvPr id="241" name="组合 240"/>
            <p:cNvGrpSpPr/>
            <p:nvPr/>
          </p:nvGrpSpPr>
          <p:grpSpPr>
            <a:xfrm>
              <a:off x="668801" y="1834641"/>
              <a:ext cx="11904199" cy="1289277"/>
              <a:chOff x="4986506" y="1411189"/>
              <a:chExt cx="6918094" cy="1289277"/>
            </a:xfrm>
          </p:grpSpPr>
          <p:sp>
            <p:nvSpPr>
              <p:cNvPr id="242" name="矩形 241"/>
              <p:cNvSpPr/>
              <p:nvPr>
                <p:custDataLst>
                  <p:tags r:id="rId6"/>
                </p:custDataLst>
              </p:nvPr>
            </p:nvSpPr>
            <p:spPr>
              <a:xfrm>
                <a:off x="4986506" y="1944816"/>
                <a:ext cx="6918094" cy="755650"/>
              </a:xfrm>
              <a:prstGeom prst="rect">
                <a:avLst/>
              </a:prstGeom>
            </p:spPr>
            <p:txBody>
              <a:bodyPr wrap="square">
                <a:spAutoFit/>
                <a:scene3d>
                  <a:camera prst="orthographicFront"/>
                  <a:lightRig rig="threePt" dir="t"/>
                </a:scene3d>
                <a:sp3d contourW="12700"/>
              </a:bodyPr>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从液压马达的功用来看，其主要参数为转矩</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、转速</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n </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和角速度</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ω</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液压马达实际输出转矩与转速分别为</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p:txBody>
          </p:sp>
          <p:sp>
            <p:nvSpPr>
              <p:cNvPr id="243" name="矩形 242"/>
              <p:cNvSpPr/>
              <p:nvPr>
                <p:custDataLst>
                  <p:tags r:id="rId7"/>
                </p:custDataLst>
              </p:nvPr>
            </p:nvSpPr>
            <p:spPr>
              <a:xfrm>
                <a:off x="5022528" y="1411189"/>
                <a:ext cx="3851481" cy="460375"/>
              </a:xfrm>
              <a:prstGeom prst="rect">
                <a:avLst/>
              </a:prstGeom>
            </p:spPr>
            <p:txBody>
              <a:bodyPr wrap="square">
                <a:spAutoFit/>
                <a:scene3d>
                  <a:camera prst="orthographicFront"/>
                  <a:lightRig rig="threePt" dir="t"/>
                </a:scene3d>
                <a:sp3d contourW="12700"/>
              </a:bodyPr>
              <a:p>
                <a:pPr>
                  <a:lnSpc>
                    <a:spcPct val="120000"/>
                  </a:lnSpc>
                  <a:defRPr/>
                </a:pPr>
                <a:r>
                  <a:rPr lang="zh-CN" altLang="en-US" sz="2000" b="1" dirty="0">
                    <a:solidFill>
                      <a:srgbClr val="00B050"/>
                    </a:solidFill>
                    <a:latin typeface="Arial" panose="020B0604020202020204"/>
                    <a:ea typeface="微软雅黑" panose="020B0503020204020204" charset="-122"/>
                  </a:rPr>
                  <a:t>液压马达的主要参数</a:t>
                </a:r>
                <a:endParaRPr lang="zh-CN" altLang="en-US" sz="2000" b="1" dirty="0">
                  <a:solidFill>
                    <a:srgbClr val="00B050"/>
                  </a:solidFill>
                  <a:latin typeface="Arial" panose="020B0604020202020204"/>
                  <a:ea typeface="微软雅黑" panose="020B0503020204020204" charset="-122"/>
                </a:endParaRPr>
              </a:p>
            </p:txBody>
          </p:sp>
        </p:grpSp>
        <p:sp>
          <p:nvSpPr>
            <p:cNvPr id="487" name="矩形 486"/>
            <p:cNvSpPr/>
            <p:nvPr>
              <p:custDataLst>
                <p:tags r:id="rId8"/>
              </p:custDataLst>
            </p:nvPr>
          </p:nvSpPr>
          <p:spPr>
            <a:xfrm>
              <a:off x="529406" y="1967445"/>
              <a:ext cx="262245" cy="251886"/>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BABABA"/>
                </a:solidFill>
                <a:effectLst/>
                <a:uLnTx/>
                <a:uFillTx/>
                <a:latin typeface="造字工房朗宋（非商用）常规体" pitchFamily="2" charset="-122"/>
                <a:ea typeface="造字工房朗宋（非商用）常规体" pitchFamily="2" charset="-122"/>
                <a:cs typeface="+mn-cs"/>
              </a:endParaRPr>
            </a:p>
          </p:txBody>
        </p:sp>
      </p:grpSp>
      <p:grpSp>
        <p:nvGrpSpPr>
          <p:cNvPr id="13" name="组合 12"/>
          <p:cNvGrpSpPr/>
          <p:nvPr/>
        </p:nvGrpSpPr>
        <p:grpSpPr>
          <a:xfrm>
            <a:off x="1662757" y="4438830"/>
            <a:ext cx="11904199" cy="1096237"/>
            <a:chOff x="598951" y="1639061"/>
            <a:chExt cx="11904199" cy="1096237"/>
          </a:xfrm>
        </p:grpSpPr>
        <p:grpSp>
          <p:nvGrpSpPr>
            <p:cNvPr id="14" name="组合 13"/>
            <p:cNvGrpSpPr/>
            <p:nvPr/>
          </p:nvGrpSpPr>
          <p:grpSpPr>
            <a:xfrm>
              <a:off x="598951" y="1639061"/>
              <a:ext cx="11904199" cy="1096237"/>
              <a:chOff x="4945913" y="1215609"/>
              <a:chExt cx="6918094" cy="1096237"/>
            </a:xfrm>
          </p:grpSpPr>
          <p:sp>
            <p:nvSpPr>
              <p:cNvPr id="16" name="矩形 15"/>
              <p:cNvSpPr/>
              <p:nvPr>
                <p:custDataLst>
                  <p:tags r:id="rId9"/>
                </p:custDataLst>
              </p:nvPr>
            </p:nvSpPr>
            <p:spPr>
              <a:xfrm>
                <a:off x="4945913" y="1888301"/>
                <a:ext cx="6918094" cy="423545"/>
              </a:xfrm>
              <a:prstGeom prst="rect">
                <a:avLst/>
              </a:prstGeom>
            </p:spPr>
            <p:txBody>
              <a:bodyPr wrap="square">
                <a:spAutoFit/>
                <a:scene3d>
                  <a:camera prst="orthographicFront"/>
                  <a:lightRig rig="threePt" dir="t"/>
                </a:scene3d>
                <a:sp3d contourW="12700"/>
              </a:bodyPr>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rPr>
                  <a:t>图是轴向柱塞式液压马达工作原理图。</a:t>
                </a:r>
                <a:endParaRPr lang="zh-CN" altLang="en-US"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7" name="矩形 16"/>
              <p:cNvSpPr/>
              <p:nvPr>
                <p:custDataLst>
                  <p:tags r:id="rId10"/>
                </p:custDataLst>
              </p:nvPr>
            </p:nvSpPr>
            <p:spPr>
              <a:xfrm>
                <a:off x="5139879" y="1215609"/>
                <a:ext cx="3851481" cy="460375"/>
              </a:xfrm>
              <a:prstGeom prst="rect">
                <a:avLst/>
              </a:prstGeom>
            </p:spPr>
            <p:txBody>
              <a:bodyPr wrap="square">
                <a:spAutoFit/>
                <a:scene3d>
                  <a:camera prst="orthographicFront"/>
                  <a:lightRig rig="threePt" dir="t"/>
                </a:scene3d>
                <a:sp3d contourW="12700"/>
              </a:bodyPr>
              <a:p>
                <a:pPr>
                  <a:lnSpc>
                    <a:spcPct val="120000"/>
                  </a:lnSpc>
                  <a:defRPr/>
                </a:pPr>
                <a:r>
                  <a:rPr lang="zh-CN" altLang="en-US" sz="2000" b="1" dirty="0">
                    <a:solidFill>
                      <a:srgbClr val="00B050"/>
                    </a:solidFill>
                    <a:latin typeface="Arial" panose="020B0604020202020204"/>
                    <a:ea typeface="微软雅黑" panose="020B0503020204020204" charset="-122"/>
                  </a:rPr>
                  <a:t>轴向柱塞式液压马达</a:t>
                </a:r>
                <a:endParaRPr lang="zh-CN" altLang="en-US" sz="2000" b="1" dirty="0">
                  <a:solidFill>
                    <a:srgbClr val="00B050"/>
                  </a:solidFill>
                  <a:latin typeface="Arial" panose="020B0604020202020204"/>
                  <a:ea typeface="微软雅黑" panose="020B0503020204020204" charset="-122"/>
                </a:endParaRPr>
              </a:p>
            </p:txBody>
          </p:sp>
        </p:grpSp>
        <p:sp>
          <p:nvSpPr>
            <p:cNvPr id="15" name="矩形 14"/>
            <p:cNvSpPr/>
            <p:nvPr>
              <p:custDataLst>
                <p:tags r:id="rId11"/>
              </p:custDataLst>
            </p:nvPr>
          </p:nvSpPr>
          <p:spPr>
            <a:xfrm>
              <a:off x="599256" y="1766150"/>
              <a:ext cx="262245" cy="251886"/>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BABABA"/>
                </a:solidFill>
                <a:effectLst/>
                <a:uLnTx/>
                <a:uFillTx/>
                <a:latin typeface="造字工房朗宋（非商用）常规体" pitchFamily="2" charset="-122"/>
                <a:ea typeface="造字工房朗宋（非商用）常规体" pitchFamily="2" charset="-122"/>
                <a:cs typeface="+mn-cs"/>
              </a:endParaRPr>
            </a:p>
          </p:txBody>
        </p:sp>
      </p:grpSp>
      <p:pic>
        <p:nvPicPr>
          <p:cNvPr id="11" name="图片 10"/>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5897673" y="4880901"/>
            <a:ext cx="6186089" cy="19773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par>
                                <p:cTn id="9" presetID="1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ppt_x</p:attrName>
                                        </p:attrNameLst>
                                      </p:cBhvr>
                                      <p:tavLst>
                                        <p:tav tm="0">
                                          <p:val>
                                            <p:strVal val="#ppt_x-#ppt_w*1.125000"/>
                                          </p:val>
                                        </p:tav>
                                        <p:tav tm="100000">
                                          <p:val>
                                            <p:strVal val="#ppt_x"/>
                                          </p:val>
                                        </p:tav>
                                      </p:tavLst>
                                    </p:anim>
                                    <p:animEffect transition="in" filter="wipe(righ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43" name="矩形 242"/>
          <p:cNvSpPr/>
          <p:nvPr>
            <p:custDataLst>
              <p:tags r:id="rId3"/>
            </p:custDataLst>
          </p:nvPr>
        </p:nvSpPr>
        <p:spPr>
          <a:xfrm>
            <a:off x="1731327" y="1289464"/>
            <a:ext cx="6627375" cy="460375"/>
          </a:xfrm>
          <a:prstGeom prst="rect">
            <a:avLst/>
          </a:prstGeom>
        </p:spPr>
        <p:txBody>
          <a:bodyPr wrap="square">
            <a:spAutoFit/>
            <a:scene3d>
              <a:camera prst="orthographicFront"/>
              <a:lightRig rig="threePt" dir="t"/>
            </a:scene3d>
            <a:sp3d contourW="12700"/>
          </a:bodyPr>
          <a:p>
            <a:pPr>
              <a:lnSpc>
                <a:spcPct val="120000"/>
              </a:lnSpc>
              <a:defRPr/>
            </a:pPr>
            <a:r>
              <a:rPr lang="zh-CN" altLang="en-US" sz="2000" b="1" dirty="0">
                <a:solidFill>
                  <a:srgbClr val="00B050"/>
                </a:solidFill>
                <a:latin typeface="Arial" panose="020B0604020202020204"/>
                <a:ea typeface="微软雅黑" panose="020B0503020204020204" charset="-122"/>
              </a:rPr>
              <a:t>径向式液压马达</a:t>
            </a:r>
            <a:endParaRPr lang="zh-CN" altLang="en-US" sz="2000" b="1" dirty="0">
              <a:solidFill>
                <a:srgbClr val="00B050"/>
              </a:solidFill>
              <a:latin typeface="Arial" panose="020B0604020202020204"/>
              <a:ea typeface="微软雅黑" panose="020B0503020204020204" charset="-122"/>
            </a:endParaRPr>
          </a:p>
        </p:txBody>
      </p:sp>
      <p:sp>
        <p:nvSpPr>
          <p:cNvPr id="487" name="矩形 486"/>
          <p:cNvSpPr/>
          <p:nvPr>
            <p:custDataLst>
              <p:tags r:id="rId4"/>
            </p:custDataLst>
          </p:nvPr>
        </p:nvSpPr>
        <p:spPr>
          <a:xfrm>
            <a:off x="1468571" y="1430870"/>
            <a:ext cx="262245" cy="251886"/>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BABABA"/>
              </a:solidFill>
              <a:effectLst/>
              <a:uLnTx/>
              <a:uFillTx/>
              <a:latin typeface="造字工房朗宋（非商用）常规体" pitchFamily="2" charset="-122"/>
              <a:ea typeface="造字工房朗宋（非商用）常规体" pitchFamily="2" charset="-122"/>
              <a:cs typeface="+mn-cs"/>
            </a:endParaRPr>
          </a:p>
        </p:txBody>
      </p:sp>
      <p:sp>
        <p:nvSpPr>
          <p:cNvPr id="242" name="矩形 241"/>
          <p:cNvSpPr/>
          <p:nvPr>
            <p:custDataLst>
              <p:tags r:id="rId5"/>
            </p:custDataLst>
          </p:nvPr>
        </p:nvSpPr>
        <p:spPr>
          <a:xfrm>
            <a:off x="1468755" y="1824355"/>
            <a:ext cx="11180445" cy="4589780"/>
          </a:xfrm>
          <a:prstGeom prst="rect">
            <a:avLst/>
          </a:prstGeom>
        </p:spPr>
        <p:txBody>
          <a:bodyPr wrap="square">
            <a:noAutofit/>
            <a:scene3d>
              <a:camera prst="orthographicFront"/>
              <a:lightRig rig="threePt" dir="t"/>
            </a:scene3d>
            <a:sp3d contourW="12700"/>
          </a:bodyPr>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1.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曲轴连杆式低速大扭矩马达</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曲轴连杆式低速大扭矩马达是通过增大柱塞直径，从而增大排量来增大马达输出转矩的。</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该马达的工作原理如图</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2.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内曲线径向柱塞式低速大扭矩液压马达</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内曲线径向柱塞式低速大扭矩液压马达简称内曲线马达，是低速大扭矩马达的主要形式之一，</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其主要特点是作用数不小于三个，所以排量较大，具有结构紧凑、重量轻、传动扭矩大、低速</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稳定性好、变速范围大、启动效率高等优点。</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p:txBody>
      </p:sp>
      <p:pic>
        <p:nvPicPr>
          <p:cNvPr id="2" name="图片 1"/>
          <p:cNvPicPr>
            <a:picLocks noChangeAspect="1"/>
          </p:cNvPicPr>
          <p:nvPr>
            <p:custDataLst>
              <p:tags r:id="rId6"/>
            </p:custDataLst>
          </p:nvPr>
        </p:nvPicPr>
        <p:blipFill>
          <a:blip r:embed="rId7"/>
          <a:stretch>
            <a:fillRect/>
          </a:stretch>
        </p:blipFill>
        <p:spPr>
          <a:xfrm>
            <a:off x="4161155" y="2792095"/>
            <a:ext cx="3561080" cy="21666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文本框 3"/>
          <p:cNvSpPr txBox="1"/>
          <p:nvPr/>
        </p:nvSpPr>
        <p:spPr>
          <a:xfrm>
            <a:off x="1409700" y="4492109"/>
            <a:ext cx="10629900" cy="1753235"/>
          </a:xfrm>
          <a:prstGeom prst="rect">
            <a:avLst/>
          </a:prstGeom>
          <a:noFill/>
        </p:spPr>
        <p:txBody>
          <a:bodyPr wrap="square">
            <a:spAutoFit/>
          </a:bodyPr>
          <a:p>
            <a:r>
              <a:rPr lang="en-US" altLang="zh-CN" kern="100" dirty="0">
                <a:latin typeface="仿宋" panose="02010609060101010101" pitchFamily="49" charset="-122"/>
                <a:ea typeface="仿宋" panose="02010609060101010101" pitchFamily="49" charset="-122"/>
                <a:cs typeface="仿宋" panose="02010609060101010101" pitchFamily="49" charset="-122"/>
              </a:rPr>
              <a:t>       </a:t>
            </a:r>
            <a:r>
              <a:rPr kern="100" dirty="0">
                <a:latin typeface="仿宋" panose="02010609060101010101" pitchFamily="49" charset="-122"/>
                <a:ea typeface="仿宋" panose="02010609060101010101" pitchFamily="49" charset="-122"/>
                <a:cs typeface="仿宋" panose="02010609060101010101" pitchFamily="49" charset="-122"/>
              </a:rPr>
              <a:t>在济南二机床集团车间里，有这样一台年代感十足的“钢铁猛兽”，这是中华人民共和国第一台龙门刨床，66年，它一直坚守岗位。作为新中国的第一台刨床，其工作台是基于机械结构进行运动，因此存在一定的缺陷，随着技术的不断创新和发展，在20世纪70年代，开始使用液压驱动代替机械传动来控制刨床的主运动和横向进给运动，保证了刨床的安全平稳工作。</a:t>
            </a:r>
            <a:endParaRPr kern="100" dirty="0">
              <a:latin typeface="仿宋" panose="02010609060101010101" pitchFamily="49" charset="-122"/>
              <a:ea typeface="仿宋" panose="02010609060101010101" pitchFamily="49" charset="-122"/>
              <a:cs typeface="仿宋" panose="02010609060101010101" pitchFamily="49" charset="-122"/>
            </a:endParaRPr>
          </a:p>
          <a:p>
            <a:r>
              <a:rPr lang="en-US" altLang="zh-CN" kern="100" dirty="0">
                <a:latin typeface="仿宋" panose="02010609060101010101" pitchFamily="49" charset="-122"/>
                <a:ea typeface="仿宋" panose="02010609060101010101" pitchFamily="49" charset="-122"/>
                <a:cs typeface="仿宋" panose="02010609060101010101" pitchFamily="49" charset="-122"/>
              </a:rPr>
              <a:t>      </a:t>
            </a:r>
            <a:r>
              <a:rPr kern="100" dirty="0">
                <a:latin typeface="仿宋" panose="02010609060101010101" pitchFamily="49" charset="-122"/>
                <a:ea typeface="仿宋" panose="02010609060101010101" pitchFamily="49" charset="-122"/>
                <a:cs typeface="仿宋" panose="02010609060101010101" pitchFamily="49" charset="-122"/>
              </a:rPr>
              <a:t>请同学们思考，刨床工作台运动是由液压系统的哪个元件进行控制的？又是如何实现进给和快退运动呢？今天就让我们一块儿来学习一下液压传动的执行元件。</a:t>
            </a:r>
            <a:endParaRPr lang="zh-CN" altLang="en-US" kern="100" dirty="0">
              <a:latin typeface="仿宋" panose="02010609060101010101" pitchFamily="49" charset="-122"/>
              <a:ea typeface="仿宋" panose="02010609060101010101" pitchFamily="49" charset="-122"/>
              <a:cs typeface="仿宋" panose="02010609060101010101" pitchFamily="49" charset="-122"/>
            </a:endParaRPr>
          </a:p>
        </p:txBody>
      </p:sp>
      <p:pic>
        <p:nvPicPr>
          <p:cNvPr id="5" name="图片 -2147482451" descr="RdqdPPxD2BgWhO_noop"/>
          <p:cNvPicPr>
            <a:picLocks noChangeAspect="1"/>
          </p:cNvPicPr>
          <p:nvPr>
            <p:custDataLst>
              <p:tags r:id="rId3"/>
            </p:custDataLst>
          </p:nvPr>
        </p:nvPicPr>
        <p:blipFill>
          <a:blip r:embed="rId4"/>
          <a:stretch>
            <a:fillRect/>
          </a:stretch>
        </p:blipFill>
        <p:spPr>
          <a:xfrm>
            <a:off x="2344420" y="1769745"/>
            <a:ext cx="4041775" cy="2274570"/>
          </a:xfrm>
          <a:prstGeom prst="rect">
            <a:avLst/>
          </a:prstGeom>
          <a:noFill/>
          <a:ln w="9525">
            <a:noFill/>
          </a:ln>
        </p:spPr>
      </p:pic>
      <p:pic>
        <p:nvPicPr>
          <p:cNvPr id="6" name="图片 333" descr="RdqdPNmAFCDiD5_noop"/>
          <p:cNvPicPr>
            <a:picLocks noChangeAspect="1"/>
          </p:cNvPicPr>
          <p:nvPr>
            <p:custDataLst>
              <p:tags r:id="rId5"/>
            </p:custDataLst>
          </p:nvPr>
        </p:nvPicPr>
        <p:blipFill>
          <a:blip r:embed="rId6"/>
          <a:stretch>
            <a:fillRect/>
          </a:stretch>
        </p:blipFill>
        <p:spPr>
          <a:xfrm>
            <a:off x="6840220" y="1769745"/>
            <a:ext cx="4071620" cy="229044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42" name="矩形 241"/>
          <p:cNvSpPr/>
          <p:nvPr>
            <p:custDataLst>
              <p:tags r:id="rId3"/>
            </p:custDataLst>
          </p:nvPr>
        </p:nvSpPr>
        <p:spPr>
          <a:xfrm>
            <a:off x="1564860" y="1784724"/>
            <a:ext cx="11904200" cy="4408805"/>
          </a:xfrm>
          <a:prstGeom prst="rect">
            <a:avLst/>
          </a:prstGeom>
        </p:spPr>
        <p:txBody>
          <a:bodyPr wrap="square">
            <a:spAutoFit/>
            <a:scene3d>
              <a:camera prst="orthographicFront"/>
              <a:lightRig rig="threePt" dir="t"/>
            </a:scene3d>
            <a:sp3d contourW="12700"/>
          </a:bodyPr>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1.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单叶片摆动液压马达</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图（</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）所示为单叶片摆动液压马达，其摆动角可达</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300°</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单叶片摆动液压马达主要由叶片</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1</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、摆动轴</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2</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、定子块</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3</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壳体</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4 </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等主要零件组成。</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2.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双叶片摆动液压马达</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图（</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b</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）所示为双叶片摆动液压马达，其摆角一般不超过</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150°</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3.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三叶片式摆动液压马达</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三叶片式摆动液压马达的三个叶片在圆周内均匀分布，摆动角度小于</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60°</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其输出的转矩是单叶片马达的三倍，输出的角速度是单叶片马达的三分之一。</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p:txBody>
      </p:sp>
      <p:sp>
        <p:nvSpPr>
          <p:cNvPr id="243" name="矩形 242"/>
          <p:cNvSpPr/>
          <p:nvPr>
            <p:custDataLst>
              <p:tags r:id="rId4"/>
            </p:custDataLst>
          </p:nvPr>
        </p:nvSpPr>
        <p:spPr>
          <a:xfrm>
            <a:off x="1705292" y="1324389"/>
            <a:ext cx="6627375" cy="460375"/>
          </a:xfrm>
          <a:prstGeom prst="rect">
            <a:avLst/>
          </a:prstGeom>
        </p:spPr>
        <p:txBody>
          <a:bodyPr wrap="square">
            <a:spAutoFit/>
            <a:scene3d>
              <a:camera prst="orthographicFront"/>
              <a:lightRig rig="threePt" dir="t"/>
            </a:scene3d>
            <a:sp3d contourW="12700"/>
          </a:bodyPr>
          <a:p>
            <a:pPr>
              <a:lnSpc>
                <a:spcPct val="120000"/>
              </a:lnSpc>
              <a:defRPr/>
            </a:pPr>
            <a:r>
              <a:rPr lang="zh-CN" altLang="en-US" sz="2000" b="1" dirty="0">
                <a:solidFill>
                  <a:srgbClr val="00B050"/>
                </a:solidFill>
                <a:latin typeface="黑体" panose="02010609060101010101" pitchFamily="49" charset="-122"/>
                <a:ea typeface="黑体" panose="02010609060101010101" pitchFamily="49" charset="-122"/>
                <a:cs typeface="黑体" panose="02010609060101010101" pitchFamily="49" charset="-122"/>
              </a:rPr>
              <a:t>摆动式液压马达</a:t>
            </a:r>
            <a:endParaRPr lang="zh-CN" altLang="en-US" sz="2000" b="1" dirty="0">
              <a:solidFill>
                <a:srgbClr val="00B050"/>
              </a:solidFill>
              <a:latin typeface="黑体" panose="02010609060101010101" pitchFamily="49" charset="-122"/>
              <a:ea typeface="黑体" panose="02010609060101010101" pitchFamily="49" charset="-122"/>
              <a:cs typeface="黑体" panose="02010609060101010101" pitchFamily="49" charset="-122"/>
            </a:endParaRPr>
          </a:p>
        </p:txBody>
      </p:sp>
      <p:sp>
        <p:nvSpPr>
          <p:cNvPr id="487" name="矩形 486"/>
          <p:cNvSpPr/>
          <p:nvPr>
            <p:custDataLst>
              <p:tags r:id="rId5"/>
            </p:custDataLst>
          </p:nvPr>
        </p:nvSpPr>
        <p:spPr>
          <a:xfrm>
            <a:off x="1468571" y="1430870"/>
            <a:ext cx="262245" cy="251886"/>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BABABA"/>
              </a:solidFill>
              <a:effectLst/>
              <a:uLnTx/>
              <a:uFillTx/>
              <a:latin typeface="造字工房朗宋（非商用）常规体" pitchFamily="2" charset="-122"/>
              <a:ea typeface="造字工房朗宋（非商用）常规体" pitchFamily="2" charset="-122"/>
              <a:cs typeface="+mn-cs"/>
            </a:endParaRPr>
          </a:p>
        </p:txBody>
      </p:sp>
      <p:pic>
        <p:nvPicPr>
          <p:cNvPr id="3" name="图片 2"/>
          <p:cNvPicPr>
            <a:picLocks noChangeAspect="1"/>
          </p:cNvPicPr>
          <p:nvPr>
            <p:custDataLst>
              <p:tags r:id="rId6"/>
            </p:custDataLst>
          </p:nvPr>
        </p:nvPicPr>
        <p:blipFill>
          <a:blip r:embed="rId7"/>
          <a:stretch>
            <a:fillRect/>
          </a:stretch>
        </p:blipFill>
        <p:spPr>
          <a:xfrm>
            <a:off x="8016240" y="1784985"/>
            <a:ext cx="3862705" cy="234505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87" name="矩形 486"/>
          <p:cNvSpPr/>
          <p:nvPr>
            <p:custDataLst>
              <p:tags r:id="rId3"/>
            </p:custDataLst>
          </p:nvPr>
        </p:nvSpPr>
        <p:spPr>
          <a:xfrm>
            <a:off x="1468571" y="1430870"/>
            <a:ext cx="262245" cy="251886"/>
          </a:xfrm>
          <a:prstGeom prst="rect">
            <a:avLst/>
          </a:prstGeom>
          <a:solidFill>
            <a:srgbClr val="FE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BABABA"/>
              </a:solidFill>
              <a:effectLst/>
              <a:uLnTx/>
              <a:uFillTx/>
              <a:latin typeface="造字工房朗宋（非商用）常规体" pitchFamily="2" charset="-122"/>
              <a:ea typeface="造字工房朗宋（非商用）常规体" pitchFamily="2" charset="-122"/>
              <a:cs typeface="+mn-cs"/>
            </a:endParaRPr>
          </a:p>
        </p:txBody>
      </p:sp>
      <p:sp>
        <p:nvSpPr>
          <p:cNvPr id="2" name="文本框 1"/>
          <p:cNvSpPr txBox="1"/>
          <p:nvPr/>
        </p:nvSpPr>
        <p:spPr>
          <a:xfrm>
            <a:off x="1833245" y="1324610"/>
            <a:ext cx="6096000" cy="398780"/>
          </a:xfrm>
          <a:prstGeom prst="rect">
            <a:avLst/>
          </a:prstGeom>
          <a:noFill/>
        </p:spPr>
        <p:txBody>
          <a:bodyPr wrap="square" rtlCol="0" anchor="t">
            <a:spAutoFit/>
          </a:bodyPr>
          <a:p>
            <a:r>
              <a:rPr altLang="en-US" sz="2000" b="1" dirty="0">
                <a:solidFill>
                  <a:srgbClr val="00B050"/>
                </a:solidFill>
                <a:latin typeface="Arial" panose="020B0604020202020204"/>
                <a:ea typeface="微软雅黑" panose="020B0503020204020204" charset="-122"/>
                <a:sym typeface="+mn-ea"/>
              </a:rPr>
              <a:t>液压马达的使用</a:t>
            </a:r>
            <a:endParaRPr lang="zh-CN" altLang="en-US" sz="2000" b="1" dirty="0">
              <a:solidFill>
                <a:srgbClr val="00B050"/>
              </a:solidFill>
              <a:latin typeface="Arial" panose="020B0604020202020204"/>
              <a:ea typeface="微软雅黑" panose="020B0503020204020204" charset="-122"/>
              <a:sym typeface="+mn-ea"/>
            </a:endParaRPr>
          </a:p>
        </p:txBody>
      </p:sp>
      <p:sp>
        <p:nvSpPr>
          <p:cNvPr id="4" name="矩形 3"/>
          <p:cNvSpPr/>
          <p:nvPr>
            <p:custDataLst>
              <p:tags r:id="rId4"/>
            </p:custDataLst>
          </p:nvPr>
        </p:nvSpPr>
        <p:spPr>
          <a:xfrm>
            <a:off x="1372455" y="1690744"/>
            <a:ext cx="11904200" cy="4741545"/>
          </a:xfrm>
          <a:prstGeom prst="rect">
            <a:avLst/>
          </a:prstGeom>
        </p:spPr>
        <p:txBody>
          <a:bodyPr wrap="square">
            <a:spAutoFit/>
            <a:scene3d>
              <a:camera prst="orthographicFront"/>
              <a:lightRig rig="threePt" dir="t"/>
            </a:scene3d>
            <a:sp3d contourW="12700"/>
          </a:bodyPr>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1.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使用条件不能超过液压马达所规定允许的范围。</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1</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转速、压力不能超过规定值。</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2</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使用时必须保证马达的主回油路上有一定的背压。</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3</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液压系统中的油液应严格保持清洁，过滤精度应不低于</a:t>
            </a: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25μm</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endPar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rgbClr val="FF0000"/>
                </a:solidFill>
                <a:latin typeface="黑体" panose="02010609060101010101" pitchFamily="49" charset="-122"/>
                <a:ea typeface="黑体" panose="02010609060101010101" pitchFamily="49" charset="-122"/>
                <a:cs typeface="黑体" panose="02010609060101010101" pitchFamily="49" charset="-122"/>
              </a:rPr>
              <a:t>2. </a:t>
            </a:r>
            <a:r>
              <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rPr>
              <a:t>安装时要充分考虑液压马达的正常工作要求。</a:t>
            </a:r>
            <a:endParaRPr lang="zh-CN" altLang="en-US"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1</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液压马达与其他机械连接时要保证同心或采用柔性连接。</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2</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应尽可能使马达的输出轴不受或少受径向负荷，不能承受径向力的马达不得将皮带轮、</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齿轮等传动件直接装在输出轴上。</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3</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马达的泄漏油管要畅通，并单独引回油箱。</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4</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马达在首次启动前应向壳体内注入清洁的工作液，以保证摩擦副的润滑。</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5</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具有相位微调机构的马达，调整后不得任意拨动，采用浮动配流机构的马达，其进、</a:t>
            </a:r>
            <a:endPar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en-US" altLang="zh-CN"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回油口应用软管连接，以保证配流机构的浮动性。</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a:p>
            <a:pPr>
              <a:lnSpc>
                <a:spcPct val="120000"/>
              </a:lnSpc>
              <a:defRPr/>
            </a:pP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en-US" altLang="zh-CN" dirty="0">
                <a:solidFill>
                  <a:srgbClr val="00B0F0"/>
                </a:solidFill>
                <a:latin typeface="黑体" panose="02010609060101010101" pitchFamily="49" charset="-122"/>
                <a:ea typeface="黑体" panose="02010609060101010101" pitchFamily="49" charset="-122"/>
                <a:cs typeface="黑体" panose="02010609060101010101" pitchFamily="49" charset="-122"/>
              </a:rPr>
              <a:t>6</a:t>
            </a:r>
            <a:r>
              <a:rPr lang="zh-CN" altLang="en-US" dirty="0">
                <a:solidFill>
                  <a:srgbClr val="00B0F0"/>
                </a:solidFill>
                <a:latin typeface="黑体" panose="02010609060101010101" pitchFamily="49" charset="-122"/>
                <a:ea typeface="黑体" panose="02010609060101010101" pitchFamily="49" charset="-122"/>
                <a:cs typeface="黑体" panose="02010609060101010101" pitchFamily="49" charset="-122"/>
              </a:rPr>
              <a:t>）</a:t>
            </a:r>
            <a:r>
              <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rPr>
              <a:t>停机时间较长的马达，不应满载启动，待空运转一段时间后，再正常使用。</a:t>
            </a:r>
            <a:endParaRPr lang="zh-CN" altLang="en-US" dirty="0">
              <a:solidFill>
                <a:schemeClr val="tx1">
                  <a:lumMod val="65000"/>
                  <a:lumOff val="35000"/>
                </a:schemeClr>
              </a:solidFill>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custDataLst>
              <p:tags r:id="rId5"/>
            </p:custDataLst>
          </p:nvPr>
        </p:nvPicPr>
        <p:blipFill>
          <a:blip r:embed="rId6"/>
          <a:stretch>
            <a:fillRect/>
          </a:stretch>
        </p:blipFill>
        <p:spPr>
          <a:xfrm>
            <a:off x="8304530" y="1430655"/>
            <a:ext cx="3596005" cy="176720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3" name="矩形 2"/>
          <p:cNvSpPr/>
          <p:nvPr>
            <p:custDataLst>
              <p:tags r:id="rId3"/>
            </p:custDataLst>
          </p:nvPr>
        </p:nvSpPr>
        <p:spPr>
          <a:xfrm>
            <a:off x="1794193" y="1875790"/>
            <a:ext cx="7875587" cy="922020"/>
          </a:xfrm>
          <a:prstGeom prst="rect">
            <a:avLst/>
          </a:prstGeom>
          <a:noFill/>
          <a:ln w="9525">
            <a:noFill/>
          </a:ln>
        </p:spPr>
        <p:txBody>
          <a:bodyPr anchor="ctr" anchorCtr="0">
            <a:spAutoFit/>
          </a:bodyPr>
          <a:p>
            <a:pPr algn="l">
              <a:lnSpc>
                <a:spcPct val="150000"/>
              </a:lnSpc>
            </a:pPr>
            <a:r>
              <a:rPr lang="en-US" altLang="zh-CN" b="1" dirty="0">
                <a:solidFill>
                  <a:schemeClr val="tx1"/>
                </a:solidFill>
                <a:latin typeface="宋体" panose="02010600030101010101" pitchFamily="2" charset="-122"/>
                <a:ea typeface="宋体" panose="02010600030101010101" pitchFamily="2" charset="-122"/>
                <a:cs typeface="宋体" panose="02010600030101010101" pitchFamily="2" charset="-122"/>
              </a:rPr>
              <a:t>    </a:t>
            </a:r>
            <a:r>
              <a:rPr altLang="en-US" b="1" dirty="0">
                <a:solidFill>
                  <a:srgbClr val="800000"/>
                </a:solidFill>
                <a:latin typeface="宋体" panose="02010600030101010101" pitchFamily="2" charset="-122"/>
                <a:ea typeface="宋体" panose="02010600030101010101" pitchFamily="2" charset="-122"/>
                <a:cs typeface="宋体" panose="02010600030101010101" pitchFamily="2" charset="-122"/>
                <a:sym typeface="+mn-ea"/>
              </a:rPr>
              <a:t>气缸</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是将压缩空气的压力能转变成机械能并对外作功的元件，包括气缸和气动马达。</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2055178" y="2941638"/>
            <a:ext cx="7740650" cy="2214880"/>
          </a:xfrm>
          <a:prstGeom prst="rect">
            <a:avLst/>
          </a:prstGeom>
          <a:noFill/>
          <a:ln w="9525">
            <a:noFill/>
          </a:ln>
        </p:spPr>
        <p:txBody>
          <a:bodyPr>
            <a:spAutoFit/>
          </a:bodyPr>
          <a:p>
            <a:pPr marL="342900" indent="-342900" algn="l">
              <a:lnSpc>
                <a:spcPct val="150000"/>
              </a:lnSpc>
            </a:pPr>
            <a:r>
              <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rPr>
              <a:t>气缸的分类</a:t>
            </a:r>
            <a:endParaRPr lang="zh-CN" altLang="en-US" sz="2000" b="1" dirty="0">
              <a:solidFill>
                <a:srgbClr val="C00000"/>
              </a:solidFill>
              <a:latin typeface="宋体" panose="02010600030101010101" pitchFamily="2" charset="-122"/>
              <a:ea typeface="宋体" panose="02010600030101010101" pitchFamily="2" charset="-122"/>
              <a:cs typeface="宋体" panose="02010600030101010101" pitchFamily="2" charset="-122"/>
            </a:endParaRPr>
          </a:p>
          <a:p>
            <a:pPr marL="342900" indent="-342900" algn="l">
              <a:lnSpc>
                <a:spcPct val="150000"/>
              </a:lnSpc>
              <a:buClr>
                <a:schemeClr val="folHlink"/>
              </a:buClr>
              <a:buFont typeface="Wingdings" panose="05000000000000000000" pitchFamily="2" charset="2"/>
            </a:pPr>
            <a:r>
              <a:rPr lang="zh-CN" altLang="en-US" b="1" dirty="0">
                <a:solidFill>
                  <a:srgbClr val="336600"/>
                </a:solidFill>
                <a:latin typeface="宋体" panose="02010600030101010101" pitchFamily="2" charset="-122"/>
                <a:ea typeface="宋体" panose="02010600030101010101" pitchFamily="2" charset="-122"/>
                <a:cs typeface="宋体" panose="02010600030101010101" pitchFamily="2" charset="-122"/>
              </a:rPr>
              <a:t>   按活塞受力状态分：</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单作用缸和双作用缸</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Clr>
                <a:schemeClr val="folHlink"/>
              </a:buClr>
              <a:buFont typeface="Wingdings" panose="05000000000000000000" pitchFamily="2" charset="2"/>
            </a:pPr>
            <a:r>
              <a:rPr lang="zh-CN" altLang="en-US" b="1" dirty="0">
                <a:solidFill>
                  <a:srgbClr val="336600"/>
                </a:solidFill>
                <a:latin typeface="宋体" panose="02010600030101010101" pitchFamily="2" charset="-122"/>
                <a:ea typeface="宋体" panose="02010600030101010101" pitchFamily="2" charset="-122"/>
                <a:cs typeface="宋体" panose="02010600030101010101" pitchFamily="2" charset="-122"/>
              </a:rPr>
              <a:t> </a:t>
            </a:r>
            <a:r>
              <a:rPr lang="en-US" altLang="zh-CN" b="1" dirty="0">
                <a:solidFill>
                  <a:srgbClr val="336600"/>
                </a:solidFill>
                <a:latin typeface="宋体" panose="02010600030101010101" pitchFamily="2" charset="-122"/>
                <a:ea typeface="宋体" panose="02010600030101010101" pitchFamily="2" charset="-122"/>
                <a:cs typeface="宋体" panose="02010600030101010101" pitchFamily="2" charset="-122"/>
              </a:rPr>
              <a:t> </a:t>
            </a:r>
            <a:r>
              <a:rPr lang="zh-CN" altLang="en-US" b="1" dirty="0">
                <a:solidFill>
                  <a:srgbClr val="336600"/>
                </a:solidFill>
                <a:latin typeface="宋体" panose="02010600030101010101" pitchFamily="2" charset="-122"/>
                <a:ea typeface="宋体" panose="02010600030101010101" pitchFamily="2" charset="-122"/>
                <a:cs typeface="宋体" panose="02010600030101010101" pitchFamily="2" charset="-122"/>
              </a:rPr>
              <a:t> 按结构特征分：</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活塞式缸、柱塞式缸、薄膜式缸、叶片式摆动缸、齿轮齿条式摆动缸等</a:t>
            </a:r>
            <a:endParaRPr lang="zh-CN" altLang="en-US" b="1" dirty="0">
              <a:latin typeface="宋体" panose="02010600030101010101" pitchFamily="2" charset="-122"/>
              <a:ea typeface="宋体" panose="02010600030101010101" pitchFamily="2" charset="-122"/>
              <a:cs typeface="宋体" panose="02010600030101010101" pitchFamily="2" charset="-122"/>
            </a:endParaRPr>
          </a:p>
          <a:p>
            <a:pPr marL="342900" indent="-342900" algn="l">
              <a:lnSpc>
                <a:spcPct val="150000"/>
              </a:lnSpc>
              <a:buClr>
                <a:schemeClr val="folHlink"/>
              </a:buClr>
              <a:buFont typeface="Wingdings" panose="05000000000000000000" pitchFamily="2" charset="2"/>
            </a:pPr>
            <a:r>
              <a:rPr lang="zh-CN" altLang="en-US" b="1" dirty="0">
                <a:solidFill>
                  <a:srgbClr val="336600"/>
                </a:solidFill>
                <a:latin typeface="宋体" panose="02010600030101010101" pitchFamily="2" charset="-122"/>
                <a:ea typeface="宋体" panose="02010600030101010101" pitchFamily="2" charset="-122"/>
                <a:cs typeface="宋体" panose="02010600030101010101" pitchFamily="2" charset="-122"/>
              </a:rPr>
              <a:t>   按功能分：</a:t>
            </a: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rPr>
              <a:t>普通缸和特殊缸</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custDataLst>
              <p:tags r:id="rId5"/>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四、气缸的类型和特点</a:t>
            </a:r>
            <a:endParaRPr sz="2000" b="1"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8" name="矩形 7"/>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四、气缸的类型和特点</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altLang="en-US"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一）普通气缸</a:t>
            </a:r>
            <a:endParaRPr altLang="en-US" sz="2000" b="1" dirty="0">
              <a:solidFill>
                <a:schemeClr val="accent1">
                  <a:lumMod val="50000"/>
                </a:schemeClr>
              </a:solidFill>
              <a:latin typeface="黑体" panose="02010609060101010101" pitchFamily="49" charset="-122"/>
              <a:ea typeface="黑体" panose="02010609060101010101" pitchFamily="49" charset="-122"/>
            </a:endParaRPr>
          </a:p>
        </p:txBody>
      </p:sp>
      <p:pic>
        <p:nvPicPr>
          <p:cNvPr id="100" name="图片 99"/>
          <p:cNvPicPr>
            <a:picLocks noChangeAspect="1"/>
          </p:cNvPicPr>
          <p:nvPr/>
        </p:nvPicPr>
        <p:blipFill>
          <a:blip r:embed="rId5"/>
          <a:stretch>
            <a:fillRect/>
          </a:stretch>
        </p:blipFill>
        <p:spPr>
          <a:xfrm>
            <a:off x="2024380" y="2673350"/>
            <a:ext cx="4119880" cy="1732915"/>
          </a:xfrm>
          <a:prstGeom prst="rect">
            <a:avLst/>
          </a:prstGeom>
          <a:noFill/>
          <a:ln w="9525">
            <a:noFill/>
          </a:ln>
        </p:spPr>
      </p:pic>
      <p:sp>
        <p:nvSpPr>
          <p:cNvPr id="101" name="文本框 100"/>
          <p:cNvSpPr txBox="1"/>
          <p:nvPr/>
        </p:nvSpPr>
        <p:spPr>
          <a:xfrm>
            <a:off x="4719320" y="3539490"/>
            <a:ext cx="5080000" cy="368300"/>
          </a:xfrm>
          <a:prstGeom prst="rect">
            <a:avLst/>
          </a:prstGeom>
          <a:noFill/>
          <a:ln w="9525">
            <a:noFill/>
          </a:ln>
        </p:spPr>
        <p:txBody>
          <a:bodyPr>
            <a:spAutoFit/>
          </a:bodyPr>
          <a:p>
            <a:pPr indent="0"/>
            <a:r>
              <a:rPr lang="en-US" b="0">
                <a:solidFill>
                  <a:srgbClr val="000000"/>
                </a:solidFill>
                <a:latin typeface="Times New Roman" panose="02020603050405020304" pitchFamily="18" charset="0"/>
                <a:cs typeface="宋?" charset="0"/>
              </a:rPr>
              <a:t>  </a:t>
            </a:r>
            <a:endParaRPr lang="en-US" altLang="en-US" b="0">
              <a:solidFill>
                <a:srgbClr val="000000"/>
              </a:solidFill>
              <a:latin typeface="Times New Roman" panose="02020603050405020304" pitchFamily="18" charset="0"/>
              <a:cs typeface="宋?" charset="0"/>
            </a:endParaRPr>
          </a:p>
        </p:txBody>
      </p:sp>
      <p:pic>
        <p:nvPicPr>
          <p:cNvPr id="4" name="图片 3"/>
          <p:cNvPicPr>
            <a:picLocks noChangeAspect="1"/>
          </p:cNvPicPr>
          <p:nvPr/>
        </p:nvPicPr>
        <p:blipFill>
          <a:blip r:embed="rId6"/>
          <a:stretch>
            <a:fillRect/>
          </a:stretch>
        </p:blipFill>
        <p:spPr>
          <a:xfrm>
            <a:off x="3220085" y="3907790"/>
            <a:ext cx="1408430" cy="1168400"/>
          </a:xfrm>
          <a:prstGeom prst="rect">
            <a:avLst/>
          </a:prstGeom>
          <a:noFill/>
          <a:ln w="9525">
            <a:noFill/>
          </a:ln>
        </p:spPr>
      </p:pic>
      <p:sp>
        <p:nvSpPr>
          <p:cNvPr id="102" name="文本框 101"/>
          <p:cNvSpPr txBox="1"/>
          <p:nvPr/>
        </p:nvSpPr>
        <p:spPr>
          <a:xfrm>
            <a:off x="1911985" y="5124450"/>
            <a:ext cx="4115435" cy="436245"/>
          </a:xfrm>
          <a:prstGeom prst="rect">
            <a:avLst/>
          </a:prstGeom>
          <a:noFill/>
          <a:ln w="9525">
            <a:noFill/>
          </a:ln>
        </p:spPr>
        <p:txBody>
          <a:bodyPr>
            <a:no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普通单活塞杆双作用气缸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3" name="图片 2"/>
          <p:cNvPicPr>
            <a:picLocks noChangeAspect="1"/>
          </p:cNvPicPr>
          <p:nvPr/>
        </p:nvPicPr>
        <p:blipFill>
          <a:blip r:embed="rId7"/>
          <a:stretch>
            <a:fillRect/>
          </a:stretch>
        </p:blipFill>
        <p:spPr>
          <a:xfrm>
            <a:off x="7174230" y="2536825"/>
            <a:ext cx="4265295" cy="2413635"/>
          </a:xfrm>
          <a:prstGeom prst="rect">
            <a:avLst/>
          </a:prstGeom>
          <a:noFill/>
          <a:ln w="9525">
            <a:noFill/>
          </a:ln>
        </p:spPr>
      </p:pic>
      <p:sp>
        <p:nvSpPr>
          <p:cNvPr id="103" name="文本框 102"/>
          <p:cNvSpPr txBox="1"/>
          <p:nvPr/>
        </p:nvSpPr>
        <p:spPr>
          <a:xfrm>
            <a:off x="6453505" y="5064125"/>
            <a:ext cx="5080000" cy="414020"/>
          </a:xfrm>
          <a:prstGeom prst="rect">
            <a:avLst/>
          </a:prstGeom>
          <a:noFill/>
          <a:ln w="9525">
            <a:noFill/>
          </a:ln>
        </p:spPr>
        <p:txBody>
          <a:bodyPr>
            <a:spAutoFit/>
          </a:bodyPr>
          <a:p>
            <a:pPr indent="276225" algn="ctr"/>
            <a:r>
              <a:rPr lang="en-US" sz="2100" b="0">
                <a:latin typeface="Times New Roman" panose="02020603050405020304" pitchFamily="18" charset="0"/>
                <a:ea typeface="宋体" panose="02010600030101010101" pitchFamily="2" charset="-122"/>
              </a:rPr>
              <a:t> </a:t>
            </a: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单作用活塞气缸及图形符号</a:t>
            </a:r>
            <a:endPar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8" name="矩形 7"/>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四、气缸的类型和特点</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altLang="en-US" sz="2000" b="1" dirty="0">
                <a:solidFill>
                  <a:schemeClr val="accent1">
                    <a:lumMod val="50000"/>
                  </a:schemeClr>
                </a:solidFill>
                <a:latin typeface="黑体" panose="02010609060101010101" pitchFamily="49" charset="-122"/>
                <a:ea typeface="黑体" panose="02010609060101010101" pitchFamily="49" charset="-122"/>
              </a:rPr>
              <a:t>（</a:t>
            </a:r>
            <a:r>
              <a:rPr altLang="en-US" sz="2000" b="1" dirty="0">
                <a:solidFill>
                  <a:schemeClr val="accent1">
                    <a:lumMod val="50000"/>
                  </a:schemeClr>
                </a:solidFill>
                <a:latin typeface="黑体" panose="02010609060101010101" pitchFamily="49" charset="-122"/>
                <a:ea typeface="黑体" panose="02010609060101010101" pitchFamily="49" charset="-122"/>
              </a:rPr>
              <a:t>二）气-液阻尼缸　</a:t>
            </a:r>
            <a:endParaRPr altLang="en-US"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101" name="文本框 100"/>
          <p:cNvSpPr txBox="1"/>
          <p:nvPr/>
        </p:nvSpPr>
        <p:spPr>
          <a:xfrm>
            <a:off x="4719320" y="3539490"/>
            <a:ext cx="5080000" cy="368300"/>
          </a:xfrm>
          <a:prstGeom prst="rect">
            <a:avLst/>
          </a:prstGeom>
          <a:noFill/>
          <a:ln w="9525">
            <a:noFill/>
          </a:ln>
        </p:spPr>
        <p:txBody>
          <a:bodyPr>
            <a:spAutoFit/>
          </a:bodyPr>
          <a:p>
            <a:pPr indent="0"/>
            <a:r>
              <a:rPr lang="en-US" b="0">
                <a:solidFill>
                  <a:srgbClr val="000000"/>
                </a:solidFill>
                <a:latin typeface="Times New Roman" panose="02020603050405020304" pitchFamily="18" charset="0"/>
                <a:cs typeface="宋?" charset="0"/>
              </a:rPr>
              <a:t>  </a:t>
            </a:r>
            <a:endParaRPr lang="en-US" altLang="en-US" b="0">
              <a:solidFill>
                <a:srgbClr val="000000"/>
              </a:solidFill>
              <a:latin typeface="Times New Roman" panose="02020603050405020304" pitchFamily="18" charset="0"/>
              <a:cs typeface="宋?" charset="0"/>
            </a:endParaRPr>
          </a:p>
        </p:txBody>
      </p:sp>
      <p:sp>
        <p:nvSpPr>
          <p:cNvPr id="3" name="文本框 2"/>
          <p:cNvSpPr txBox="1"/>
          <p:nvPr/>
        </p:nvSpPr>
        <p:spPr>
          <a:xfrm>
            <a:off x="2103120" y="2443480"/>
            <a:ext cx="8768715" cy="645160"/>
          </a:xfrm>
          <a:prstGeom prst="rect">
            <a:avLst/>
          </a:prstGeom>
          <a:noFill/>
          <a:ln w="9525">
            <a:noFill/>
          </a:ln>
        </p:spPr>
        <p:txBody>
          <a:bodyPr wrap="square">
            <a:spAutoFit/>
          </a:bodyPr>
          <a:p>
            <a:pPr marL="285750" indent="-285750">
              <a:buFont typeface="Wingdings" panose="05000000000000000000" charset="0"/>
              <a:buChar char="Ø"/>
            </a:pP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气</a:t>
            </a:r>
            <a:r>
              <a:rPr lang="en-US"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b="0">
                <a:solidFill>
                  <a:srgbClr val="000000"/>
                </a:solidFill>
                <a:latin typeface="宋体" panose="02010600030101010101" pitchFamily="2" charset="-122"/>
                <a:ea typeface="宋体" panose="02010600030101010101" pitchFamily="2" charset="-122"/>
                <a:cs typeface="宋体" panose="02010600030101010101" pitchFamily="2" charset="-122"/>
              </a:rPr>
              <a:t>液阻尼缸是一种由气缸和液压缸构成的组合缸。它由气缸产生驱动力，用液压缸的阻尼调节作用获得平稳运动。</a:t>
            </a:r>
            <a:endParaRPr lang="zh-CN" altLang="en-US"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127885" y="3209290"/>
            <a:ext cx="6635750" cy="368300"/>
          </a:xfrm>
          <a:prstGeom prst="rect">
            <a:avLst/>
          </a:prstGeom>
          <a:noFill/>
          <a:ln w="9525">
            <a:noFill/>
          </a:ln>
        </p:spPr>
        <p:txBody>
          <a:bodyPr wrap="square">
            <a:spAutoFit/>
          </a:bodyPr>
          <a:p>
            <a:pPr marL="285750" indent="-285750">
              <a:buFont typeface="Wingdings" panose="05000000000000000000" charset="0"/>
              <a:buChar char="Ø"/>
            </a:pPr>
            <a:r>
              <a:rPr lang="zh-CN" b="0">
                <a:solidFill>
                  <a:srgbClr val="000000"/>
                </a:solidFill>
                <a:ea typeface="宋体" panose="02010600030101010101" pitchFamily="2" charset="-122"/>
              </a:rPr>
              <a:t>气</a:t>
            </a:r>
            <a:r>
              <a:rPr lang="en-US" b="0">
                <a:solidFill>
                  <a:srgbClr val="000000"/>
                </a:solidFill>
                <a:latin typeface="Times New Roman" panose="02020603050405020304" pitchFamily="18" charset="0"/>
                <a:ea typeface="宋体" panose="02010600030101010101" pitchFamily="2" charset="-122"/>
              </a:rPr>
              <a:t>-</a:t>
            </a:r>
            <a:r>
              <a:rPr lang="zh-CN" b="0">
                <a:solidFill>
                  <a:srgbClr val="000000"/>
                </a:solidFill>
                <a:ea typeface="宋体" panose="02010600030101010101" pitchFamily="2" charset="-122"/>
              </a:rPr>
              <a:t>液阻尼缸按其结构不同，可分为</a:t>
            </a:r>
            <a:r>
              <a:rPr lang="zh-CN" b="0">
                <a:solidFill>
                  <a:srgbClr val="C00000"/>
                </a:solidFill>
                <a:ea typeface="宋体" panose="02010600030101010101" pitchFamily="2" charset="-122"/>
              </a:rPr>
              <a:t>串联式</a:t>
            </a:r>
            <a:r>
              <a:rPr lang="zh-CN" b="0">
                <a:solidFill>
                  <a:srgbClr val="000000"/>
                </a:solidFill>
                <a:ea typeface="宋体" panose="02010600030101010101" pitchFamily="2" charset="-122"/>
              </a:rPr>
              <a:t>和</a:t>
            </a:r>
            <a:r>
              <a:rPr lang="zh-CN" b="0">
                <a:solidFill>
                  <a:srgbClr val="C00000"/>
                </a:solidFill>
                <a:ea typeface="宋体" panose="02010600030101010101" pitchFamily="2" charset="-122"/>
              </a:rPr>
              <a:t>并联式</a:t>
            </a:r>
            <a:r>
              <a:rPr lang="zh-CN" b="0">
                <a:solidFill>
                  <a:srgbClr val="000000"/>
                </a:solidFill>
                <a:ea typeface="宋体" panose="02010600030101010101" pitchFamily="2" charset="-122"/>
              </a:rPr>
              <a:t>两种。</a:t>
            </a:r>
            <a:endParaRPr lang="zh-CN" altLang="en-US" b="0">
              <a:solidFill>
                <a:srgbClr val="000000"/>
              </a:solidFill>
              <a:ea typeface="宋体" panose="02010600030101010101" pitchFamily="2" charset="-122"/>
            </a:endParaRPr>
          </a:p>
        </p:txBody>
      </p:sp>
      <p:pic>
        <p:nvPicPr>
          <p:cNvPr id="7" name="图片 6"/>
          <p:cNvPicPr>
            <a:picLocks noChangeAspect="1"/>
          </p:cNvPicPr>
          <p:nvPr/>
        </p:nvPicPr>
        <p:blipFill>
          <a:blip r:embed="rId5"/>
          <a:stretch>
            <a:fillRect/>
          </a:stretch>
        </p:blipFill>
        <p:spPr>
          <a:xfrm>
            <a:off x="1830070" y="4032885"/>
            <a:ext cx="4577080" cy="1633220"/>
          </a:xfrm>
          <a:prstGeom prst="rect">
            <a:avLst/>
          </a:prstGeom>
          <a:noFill/>
          <a:ln w="9525">
            <a:noFill/>
          </a:ln>
        </p:spPr>
      </p:pic>
      <p:sp>
        <p:nvSpPr>
          <p:cNvPr id="104" name="文本框 103"/>
          <p:cNvSpPr txBox="1"/>
          <p:nvPr/>
        </p:nvSpPr>
        <p:spPr>
          <a:xfrm>
            <a:off x="1988820" y="5917565"/>
            <a:ext cx="3411220" cy="337185"/>
          </a:xfrm>
          <a:prstGeom prst="rect">
            <a:avLst/>
          </a:prstGeom>
          <a:noFill/>
          <a:ln w="9525">
            <a:noFill/>
          </a:ln>
        </p:spPr>
        <p:txBody>
          <a:bodyPr wrap="square">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串联式气</a:t>
            </a:r>
            <a:r>
              <a:rPr lang="en-US" alt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液阻尼缸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9" name="图片 8"/>
          <p:cNvPicPr>
            <a:picLocks noChangeAspect="1"/>
          </p:cNvPicPr>
          <p:nvPr/>
        </p:nvPicPr>
        <p:blipFill>
          <a:blip r:embed="rId6"/>
          <a:stretch>
            <a:fillRect/>
          </a:stretch>
        </p:blipFill>
        <p:spPr>
          <a:xfrm>
            <a:off x="7193280" y="3577590"/>
            <a:ext cx="2945130" cy="2088515"/>
          </a:xfrm>
          <a:prstGeom prst="rect">
            <a:avLst/>
          </a:prstGeom>
          <a:noFill/>
          <a:ln w="9525">
            <a:noFill/>
          </a:ln>
        </p:spPr>
      </p:pic>
      <p:sp>
        <p:nvSpPr>
          <p:cNvPr id="105" name="文本框 104"/>
          <p:cNvSpPr txBox="1"/>
          <p:nvPr/>
        </p:nvSpPr>
        <p:spPr>
          <a:xfrm>
            <a:off x="6125528" y="5917565"/>
            <a:ext cx="5080000" cy="337185"/>
          </a:xfrm>
          <a:prstGeom prst="rect">
            <a:avLst/>
          </a:prstGeom>
          <a:noFill/>
          <a:ln w="9525">
            <a:noFill/>
          </a:ln>
        </p:spPr>
        <p:txBody>
          <a:bodyPr>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并联式气-液阻尼缸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8" name="矩形 7"/>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四、气缸的类型和特点</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altLang="en-US" sz="2000" b="1" dirty="0">
                <a:solidFill>
                  <a:schemeClr val="accent1">
                    <a:lumMod val="50000"/>
                  </a:schemeClr>
                </a:solidFill>
                <a:latin typeface="黑体" panose="02010609060101010101" pitchFamily="49" charset="-122"/>
                <a:ea typeface="黑体" panose="02010609060101010101" pitchFamily="49" charset="-122"/>
              </a:rPr>
              <a:t>（三）薄膜式气缸　</a:t>
            </a:r>
            <a:endParaRPr altLang="en-US"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2103120" y="2443480"/>
            <a:ext cx="8768715" cy="368300"/>
          </a:xfrm>
          <a:prstGeom prst="rect">
            <a:avLst/>
          </a:prstGeom>
          <a:noFill/>
          <a:ln w="9525">
            <a:noFill/>
          </a:ln>
        </p:spPr>
        <p:txBody>
          <a:bodyPr wrap="square">
            <a:spAutoFit/>
          </a:bodyPr>
          <a:p>
            <a:pPr marL="285750" indent="-285750">
              <a:buFont typeface="Wingdings" panose="05000000000000000000" charset="0"/>
              <a:buChar char="Ø"/>
            </a:pPr>
            <a:r>
              <a:rPr b="0">
                <a:solidFill>
                  <a:srgbClr val="000000"/>
                </a:solidFill>
                <a:latin typeface="宋体" panose="02010600030101010101" pitchFamily="2" charset="-122"/>
                <a:ea typeface="宋体" panose="02010600030101010101" pitchFamily="2" charset="-122"/>
                <a:cs typeface="宋体" panose="02010600030101010101" pitchFamily="2" charset="-122"/>
              </a:rPr>
              <a:t>薄膜式气缸是一种利用膜片在压缩空气作用下变形来推动活塞杆作直线运动的气缸。</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856355" y="2937827"/>
            <a:ext cx="5080000" cy="368300"/>
          </a:xfrm>
          <a:prstGeom prst="rect">
            <a:avLst/>
          </a:prstGeom>
          <a:noFill/>
          <a:ln w="9525">
            <a:noFill/>
          </a:ln>
        </p:spPr>
        <p:txBody>
          <a:bodyPr>
            <a:spAutoFit/>
          </a:bodyPr>
          <a:p>
            <a:pPr indent="127000"/>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2459990" y="3197225"/>
            <a:ext cx="3355975" cy="3176270"/>
          </a:xfrm>
          <a:prstGeom prst="rect">
            <a:avLst/>
          </a:prstGeom>
          <a:noFill/>
          <a:ln w="9525">
            <a:noFill/>
          </a:ln>
        </p:spPr>
      </p:pic>
      <p:pic>
        <p:nvPicPr>
          <p:cNvPr id="7" name="图片 6"/>
          <p:cNvPicPr>
            <a:picLocks noChangeAspect="1"/>
          </p:cNvPicPr>
          <p:nvPr/>
        </p:nvPicPr>
        <p:blipFill>
          <a:blip r:embed="rId6"/>
          <a:stretch>
            <a:fillRect/>
          </a:stretch>
        </p:blipFill>
        <p:spPr>
          <a:xfrm>
            <a:off x="6671310" y="3197225"/>
            <a:ext cx="3067050" cy="2999105"/>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8" name="矩形 7"/>
          <p:cNvSpPr/>
          <p:nvPr>
            <p:custDataLst>
              <p:tags r:id="rId3"/>
            </p:custDataLst>
          </p:nvPr>
        </p:nvSpPr>
        <p:spPr>
          <a:xfrm>
            <a:off x="1388745" y="1323975"/>
            <a:ext cx="2745740" cy="479425"/>
          </a:xfrm>
          <a:prstGeom prst="rect">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sz="2000" b="1" dirty="0">
                <a:solidFill>
                  <a:schemeClr val="tx1"/>
                </a:solidFill>
                <a:latin typeface="黑体" panose="02010609060101010101" pitchFamily="49" charset="-122"/>
                <a:ea typeface="黑体" panose="02010609060101010101" pitchFamily="49" charset="-122"/>
                <a:sym typeface="+mn-ea"/>
              </a:rPr>
              <a:t>四、气缸的类型和特点</a:t>
            </a:r>
            <a:endParaRPr sz="20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4"/>
            </p:custDataLst>
          </p:nvPr>
        </p:nvSpPr>
        <p:spPr>
          <a:xfrm>
            <a:off x="1911985" y="1924050"/>
            <a:ext cx="2875280" cy="398780"/>
          </a:xfrm>
          <a:prstGeom prst="rect">
            <a:avLst/>
          </a:prstGeom>
          <a:solidFill>
            <a:schemeClr val="bg1"/>
          </a:solidFill>
          <a:ln>
            <a:noFill/>
          </a:ln>
        </p:spPr>
        <p:txBody>
          <a:bodyPr wrap="square" rtlCol="0">
            <a:spAutoFit/>
          </a:bodyPr>
          <a:p>
            <a:r>
              <a:rPr altLang="en-US" sz="2000" b="1" dirty="0">
                <a:solidFill>
                  <a:schemeClr val="accent1">
                    <a:lumMod val="50000"/>
                  </a:schemeClr>
                </a:solidFill>
                <a:latin typeface="黑体" panose="02010609060101010101" pitchFamily="49" charset="-122"/>
                <a:ea typeface="黑体" panose="02010609060101010101" pitchFamily="49" charset="-122"/>
              </a:rPr>
              <a:t>（三）手指气缸　</a:t>
            </a:r>
            <a:endParaRPr altLang="en-US"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2103120" y="2443480"/>
            <a:ext cx="8768715" cy="645160"/>
          </a:xfrm>
          <a:prstGeom prst="rect">
            <a:avLst/>
          </a:prstGeom>
          <a:noFill/>
          <a:ln w="9525">
            <a:noFill/>
          </a:ln>
        </p:spPr>
        <p:txBody>
          <a:bodyPr wrap="square">
            <a:spAutoFit/>
          </a:bodyPr>
          <a:p>
            <a:pPr marL="285750" indent="-285750">
              <a:buFont typeface="Wingdings" panose="05000000000000000000" charset="0"/>
              <a:buChar char="Ø"/>
            </a:pPr>
            <a:r>
              <a:rPr b="0">
                <a:solidFill>
                  <a:srgbClr val="000000"/>
                </a:solidFill>
                <a:latin typeface="宋体" panose="02010600030101010101" pitchFamily="2" charset="-122"/>
                <a:ea typeface="宋体" panose="02010600030101010101" pitchFamily="2" charset="-122"/>
                <a:cs typeface="宋体" panose="02010600030101010101" pitchFamily="2" charset="-122"/>
              </a:rPr>
              <a:t>手指气缸主要有</a:t>
            </a:r>
            <a:r>
              <a:rPr b="1">
                <a:solidFill>
                  <a:srgbClr val="C00000"/>
                </a:solidFill>
                <a:latin typeface="宋体" panose="02010600030101010101" pitchFamily="2" charset="-122"/>
                <a:ea typeface="宋体" panose="02010600030101010101" pitchFamily="2" charset="-122"/>
                <a:cs typeface="宋体" panose="02010600030101010101" pitchFamily="2" charset="-122"/>
              </a:rPr>
              <a:t>平行手指气缸</a:t>
            </a:r>
            <a:r>
              <a:rPr b="0">
                <a:solidFill>
                  <a:srgbClr val="000000"/>
                </a:solidFill>
                <a:latin typeface="宋体" panose="02010600030101010101" pitchFamily="2" charset="-122"/>
                <a:ea typeface="宋体" panose="02010600030101010101" pitchFamily="2" charset="-122"/>
                <a:cs typeface="宋体" panose="02010600030101010101" pitchFamily="2" charset="-122"/>
              </a:rPr>
              <a:t>、</a:t>
            </a:r>
            <a:r>
              <a:rPr b="1">
                <a:solidFill>
                  <a:srgbClr val="C00000"/>
                </a:solidFill>
                <a:latin typeface="宋体" panose="02010600030101010101" pitchFamily="2" charset="-122"/>
                <a:ea typeface="宋体" panose="02010600030101010101" pitchFamily="2" charset="-122"/>
                <a:cs typeface="宋体" panose="02010600030101010101" pitchFamily="2" charset="-122"/>
              </a:rPr>
              <a:t>摆动手指气缸</a:t>
            </a:r>
            <a:r>
              <a:rPr b="0">
                <a:solidFill>
                  <a:srgbClr val="000000"/>
                </a:solidFill>
                <a:latin typeface="宋体" panose="02010600030101010101" pitchFamily="2" charset="-122"/>
                <a:ea typeface="宋体" panose="02010600030101010101" pitchFamily="2" charset="-122"/>
                <a:cs typeface="宋体" panose="02010600030101010101" pitchFamily="2" charset="-122"/>
              </a:rPr>
              <a:t>、</a:t>
            </a:r>
            <a:r>
              <a:rPr b="1">
                <a:solidFill>
                  <a:srgbClr val="C00000"/>
                </a:solidFill>
                <a:latin typeface="宋体" panose="02010600030101010101" pitchFamily="2" charset="-122"/>
                <a:ea typeface="宋体" panose="02010600030101010101" pitchFamily="2" charset="-122"/>
                <a:cs typeface="宋体" panose="02010600030101010101" pitchFamily="2" charset="-122"/>
              </a:rPr>
              <a:t>旋转手指气缸</a:t>
            </a:r>
            <a:r>
              <a:rPr b="0">
                <a:solidFill>
                  <a:srgbClr val="000000"/>
                </a:solidFill>
                <a:latin typeface="宋体" panose="02010600030101010101" pitchFamily="2" charset="-122"/>
                <a:ea typeface="宋体" panose="02010600030101010101" pitchFamily="2" charset="-122"/>
                <a:cs typeface="宋体" panose="02010600030101010101" pitchFamily="2" charset="-122"/>
              </a:rPr>
              <a:t>和</a:t>
            </a:r>
            <a:r>
              <a:rPr b="1">
                <a:solidFill>
                  <a:srgbClr val="C00000"/>
                </a:solidFill>
                <a:latin typeface="宋体" panose="02010600030101010101" pitchFamily="2" charset="-122"/>
                <a:ea typeface="宋体" panose="02010600030101010101" pitchFamily="2" charset="-122"/>
                <a:cs typeface="宋体" panose="02010600030101010101" pitchFamily="2" charset="-122"/>
              </a:rPr>
              <a:t>三点手指气缸</a:t>
            </a:r>
            <a:r>
              <a:rPr b="0">
                <a:solidFill>
                  <a:srgbClr val="000000"/>
                </a:solidFill>
                <a:latin typeface="宋体" panose="02010600030101010101" pitchFamily="2" charset="-122"/>
                <a:ea typeface="宋体" panose="02010600030101010101" pitchFamily="2" charset="-122"/>
                <a:cs typeface="宋体" panose="02010600030101010101" pitchFamily="2" charset="-122"/>
              </a:rPr>
              <a:t>等</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Font typeface="Wingdings" panose="05000000000000000000" charset="0"/>
              <a:buNone/>
            </a:pPr>
            <a:r>
              <a:rPr lang="en-US" altLang="zh-CN"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b="0">
                <a:solidFill>
                  <a:srgbClr val="000000"/>
                </a:solidFill>
                <a:latin typeface="宋体" panose="02010600030101010101" pitchFamily="2" charset="-122"/>
                <a:ea typeface="宋体" panose="02010600030101010101" pitchFamily="2" charset="-122"/>
                <a:cs typeface="宋体" panose="02010600030101010101" pitchFamily="2" charset="-122"/>
              </a:rPr>
              <a:t>四种结构形式。</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856355" y="2937827"/>
            <a:ext cx="5080000" cy="368300"/>
          </a:xfrm>
          <a:prstGeom prst="rect">
            <a:avLst/>
          </a:prstGeom>
          <a:noFill/>
          <a:ln w="9525">
            <a:noFill/>
          </a:ln>
        </p:spPr>
        <p:txBody>
          <a:bodyPr>
            <a:spAutoFit/>
          </a:bodyPr>
          <a:p>
            <a:pPr indent="127000"/>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sp>
        <p:nvSpPr>
          <p:cNvPr id="109" name="文本框 108"/>
          <p:cNvSpPr txBox="1"/>
          <p:nvPr/>
        </p:nvSpPr>
        <p:spPr>
          <a:xfrm>
            <a:off x="3556000" y="2346008"/>
            <a:ext cx="5080000" cy="368300"/>
          </a:xfrm>
          <a:prstGeom prst="rect">
            <a:avLst/>
          </a:prstGeom>
          <a:noFill/>
          <a:ln w="9525">
            <a:noFill/>
          </a:ln>
        </p:spPr>
        <p:txBody>
          <a:bodyPr>
            <a:spAutoFit/>
          </a:bodyPr>
          <a:p>
            <a:pPr indent="0"/>
            <a:r>
              <a:rPr lang="en-US" b="0">
                <a:latin typeface="华文新魏" panose="02010800040101010101" charset="-122"/>
                <a:cs typeface="Times New Roman" panose="02020603050405020304" pitchFamily="18" charset="0"/>
              </a:rPr>
              <a:t>  </a:t>
            </a:r>
            <a:endParaRPr lang="en-US" altLang="en-US" b="0">
              <a:latin typeface="华文新魏" panose="02010800040101010101" charset="-122"/>
              <a:cs typeface="Times New Roman" panose="02020603050405020304" pitchFamily="18" charset="0"/>
            </a:endParaRPr>
          </a:p>
        </p:txBody>
      </p:sp>
      <p:pic>
        <p:nvPicPr>
          <p:cNvPr id="6" name="图片 5"/>
          <p:cNvPicPr/>
          <p:nvPr/>
        </p:nvPicPr>
        <p:blipFill>
          <a:blip r:embed="rId5"/>
          <a:stretch>
            <a:fillRect/>
          </a:stretch>
        </p:blipFill>
        <p:spPr>
          <a:xfrm>
            <a:off x="1830705" y="3208973"/>
            <a:ext cx="1255395" cy="1357630"/>
          </a:xfrm>
          <a:prstGeom prst="rect">
            <a:avLst/>
          </a:prstGeom>
          <a:noFill/>
          <a:ln w="9525">
            <a:noFill/>
          </a:ln>
        </p:spPr>
      </p:pic>
      <p:sp>
        <p:nvSpPr>
          <p:cNvPr id="110" name="文本框 109"/>
          <p:cNvSpPr txBox="1"/>
          <p:nvPr/>
        </p:nvSpPr>
        <p:spPr>
          <a:xfrm>
            <a:off x="3556000" y="4071937"/>
            <a:ext cx="5080000" cy="368300"/>
          </a:xfrm>
          <a:prstGeom prst="rect">
            <a:avLst/>
          </a:prstGeom>
          <a:noFill/>
          <a:ln w="9525">
            <a:noFill/>
          </a:ln>
        </p:spPr>
        <p:txBody>
          <a:bodyPr>
            <a:spAutoFit/>
          </a:bodyPr>
          <a:p>
            <a:pPr indent="0"/>
            <a:r>
              <a:rPr lang="en-US" b="0">
                <a:latin typeface="华文新魏" panose="02010800040101010101" charset="-122"/>
                <a:cs typeface="Times New Roman" panose="02020603050405020304" pitchFamily="18" charset="0"/>
              </a:rPr>
              <a:t>   </a:t>
            </a:r>
            <a:endParaRPr lang="en-US" altLang="en-US" b="0">
              <a:latin typeface="华文新魏" panose="02010800040101010101" charset="-122"/>
              <a:cs typeface="Times New Roman" panose="02020603050405020304" pitchFamily="18" charset="0"/>
            </a:endParaRPr>
          </a:p>
        </p:txBody>
      </p:sp>
      <p:pic>
        <p:nvPicPr>
          <p:cNvPr id="7" name="图片 6"/>
          <p:cNvPicPr/>
          <p:nvPr/>
        </p:nvPicPr>
        <p:blipFill>
          <a:blip r:embed="rId6"/>
          <a:stretch>
            <a:fillRect/>
          </a:stretch>
        </p:blipFill>
        <p:spPr>
          <a:xfrm>
            <a:off x="3261360" y="3257867"/>
            <a:ext cx="1384935" cy="1384935"/>
          </a:xfrm>
          <a:prstGeom prst="rect">
            <a:avLst/>
          </a:prstGeom>
          <a:noFill/>
          <a:ln w="9525">
            <a:noFill/>
          </a:ln>
        </p:spPr>
      </p:pic>
      <p:sp>
        <p:nvSpPr>
          <p:cNvPr id="111" name="文本框 110"/>
          <p:cNvSpPr txBox="1"/>
          <p:nvPr/>
        </p:nvSpPr>
        <p:spPr>
          <a:xfrm>
            <a:off x="1830705" y="4687570"/>
            <a:ext cx="2820670" cy="337185"/>
          </a:xfrm>
          <a:prstGeom prst="rect">
            <a:avLst/>
          </a:prstGeom>
          <a:noFill/>
          <a:ln w="9525">
            <a:noFill/>
          </a:ln>
        </p:spPr>
        <p:txBody>
          <a:bodyPr wrap="square">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平行手指气缸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9" name="文本框 8"/>
          <p:cNvSpPr txBox="1"/>
          <p:nvPr/>
        </p:nvSpPr>
        <p:spPr>
          <a:xfrm>
            <a:off x="4384675" y="2495233"/>
            <a:ext cx="5080000" cy="368300"/>
          </a:xfrm>
          <a:prstGeom prst="rect">
            <a:avLst/>
          </a:prstGeom>
          <a:noFill/>
          <a:ln w="9525">
            <a:noFill/>
          </a:ln>
        </p:spPr>
        <p:txBody>
          <a:bodyPr>
            <a:spAutoFit/>
          </a:bodyPr>
          <a:p>
            <a:pPr indent="0"/>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11" name="图片 10"/>
          <p:cNvPicPr/>
          <p:nvPr/>
        </p:nvPicPr>
        <p:blipFill>
          <a:blip r:embed="rId7"/>
          <a:stretch>
            <a:fillRect/>
          </a:stretch>
        </p:blipFill>
        <p:spPr>
          <a:xfrm>
            <a:off x="5315585" y="3228023"/>
            <a:ext cx="1255395" cy="1487170"/>
          </a:xfrm>
          <a:prstGeom prst="rect">
            <a:avLst/>
          </a:prstGeom>
          <a:noFill/>
          <a:ln w="9525">
            <a:noFill/>
          </a:ln>
        </p:spPr>
      </p:pic>
      <p:sp>
        <p:nvSpPr>
          <p:cNvPr id="112" name="文本框 111"/>
          <p:cNvSpPr txBox="1"/>
          <p:nvPr/>
        </p:nvSpPr>
        <p:spPr>
          <a:xfrm>
            <a:off x="4384675" y="4350703"/>
            <a:ext cx="5080000" cy="368300"/>
          </a:xfrm>
          <a:prstGeom prst="rect">
            <a:avLst/>
          </a:prstGeom>
          <a:noFill/>
          <a:ln w="9525">
            <a:noFill/>
          </a:ln>
        </p:spPr>
        <p:txBody>
          <a:bodyPr>
            <a:spAutoFit/>
          </a:bodyPr>
          <a:p>
            <a:pPr indent="0"/>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12" name="图片 11"/>
          <p:cNvPicPr/>
          <p:nvPr/>
        </p:nvPicPr>
        <p:blipFill>
          <a:blip r:embed="rId8"/>
          <a:stretch>
            <a:fillRect/>
          </a:stretch>
        </p:blipFill>
        <p:spPr>
          <a:xfrm>
            <a:off x="6757035" y="3177223"/>
            <a:ext cx="1071245" cy="1548765"/>
          </a:xfrm>
          <a:prstGeom prst="rect">
            <a:avLst/>
          </a:prstGeom>
          <a:noFill/>
          <a:ln w="9525">
            <a:noFill/>
          </a:ln>
        </p:spPr>
      </p:pic>
      <p:sp>
        <p:nvSpPr>
          <p:cNvPr id="13" name="文本框 12"/>
          <p:cNvSpPr txBox="1"/>
          <p:nvPr>
            <p:custDataLst>
              <p:tags r:id="rId9"/>
            </p:custDataLst>
          </p:nvPr>
        </p:nvSpPr>
        <p:spPr>
          <a:xfrm>
            <a:off x="5247640" y="4758690"/>
            <a:ext cx="2820670" cy="337185"/>
          </a:xfrm>
          <a:prstGeom prst="rect">
            <a:avLst/>
          </a:prstGeom>
          <a:noFill/>
          <a:ln w="9525">
            <a:noFill/>
          </a:ln>
        </p:spPr>
        <p:txBody>
          <a:bodyPr wrap="square">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摆动手指气缸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15" name="图片 14"/>
          <p:cNvPicPr/>
          <p:nvPr/>
        </p:nvPicPr>
        <p:blipFill>
          <a:blip r:embed="rId10"/>
          <a:stretch>
            <a:fillRect/>
          </a:stretch>
        </p:blipFill>
        <p:spPr>
          <a:xfrm>
            <a:off x="8589010" y="3234372"/>
            <a:ext cx="1255395" cy="1344295"/>
          </a:xfrm>
          <a:prstGeom prst="rect">
            <a:avLst/>
          </a:prstGeom>
          <a:noFill/>
          <a:ln w="9525">
            <a:noFill/>
          </a:ln>
        </p:spPr>
      </p:pic>
      <p:pic>
        <p:nvPicPr>
          <p:cNvPr id="16" name="图片 15"/>
          <p:cNvPicPr/>
          <p:nvPr/>
        </p:nvPicPr>
        <p:blipFill>
          <a:blip r:embed="rId11"/>
          <a:stretch>
            <a:fillRect/>
          </a:stretch>
        </p:blipFill>
        <p:spPr>
          <a:xfrm>
            <a:off x="10002520" y="3168333"/>
            <a:ext cx="1398270" cy="1398270"/>
          </a:xfrm>
          <a:prstGeom prst="rect">
            <a:avLst/>
          </a:prstGeom>
          <a:noFill/>
          <a:ln w="9525">
            <a:noFill/>
          </a:ln>
        </p:spPr>
      </p:pic>
      <p:sp>
        <p:nvSpPr>
          <p:cNvPr id="17" name="文本框 16"/>
          <p:cNvSpPr txBox="1"/>
          <p:nvPr>
            <p:custDataLst>
              <p:tags r:id="rId12"/>
            </p:custDataLst>
          </p:nvPr>
        </p:nvSpPr>
        <p:spPr>
          <a:xfrm>
            <a:off x="8580120" y="4723765"/>
            <a:ext cx="2820670" cy="337185"/>
          </a:xfrm>
          <a:prstGeom prst="rect">
            <a:avLst/>
          </a:prstGeom>
          <a:noFill/>
          <a:ln w="9525">
            <a:noFill/>
          </a:ln>
        </p:spPr>
        <p:txBody>
          <a:bodyPr wrap="square">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旋转手指气缸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pic>
        <p:nvPicPr>
          <p:cNvPr id="115" name="图片 114"/>
          <p:cNvPicPr/>
          <p:nvPr/>
        </p:nvPicPr>
        <p:blipFill>
          <a:blip r:embed="rId13"/>
          <a:stretch>
            <a:fillRect/>
          </a:stretch>
        </p:blipFill>
        <p:spPr>
          <a:xfrm>
            <a:off x="5315268" y="5209223"/>
            <a:ext cx="1111885" cy="1371600"/>
          </a:xfrm>
          <a:prstGeom prst="rect">
            <a:avLst/>
          </a:prstGeom>
          <a:noFill/>
          <a:ln w="9525">
            <a:noFill/>
          </a:ln>
        </p:spPr>
      </p:pic>
      <p:sp>
        <p:nvSpPr>
          <p:cNvPr id="116" name="文本框 115"/>
          <p:cNvSpPr txBox="1"/>
          <p:nvPr/>
        </p:nvSpPr>
        <p:spPr>
          <a:xfrm>
            <a:off x="5540058" y="4711383"/>
            <a:ext cx="5080000" cy="368300"/>
          </a:xfrm>
          <a:prstGeom prst="rect">
            <a:avLst/>
          </a:prstGeom>
          <a:noFill/>
          <a:ln w="9525">
            <a:noFill/>
          </a:ln>
        </p:spPr>
        <p:txBody>
          <a:bodyPr>
            <a:spAutoFit/>
          </a:bodyPr>
          <a:p>
            <a:pPr indent="127000"/>
            <a:r>
              <a:rPr lang="en-US" b="0">
                <a:latin typeface="华文新魏" panose="02010800040101010101" charset="-122"/>
                <a:cs typeface="Times New Roman" panose="02020603050405020304" pitchFamily="18" charset="0"/>
              </a:rPr>
              <a:t>   </a:t>
            </a:r>
            <a:endParaRPr lang="en-US" altLang="en-US" b="0">
              <a:latin typeface="华文新魏" panose="02010800040101010101" charset="-122"/>
              <a:cs typeface="Times New Roman" panose="02020603050405020304" pitchFamily="18" charset="0"/>
            </a:endParaRPr>
          </a:p>
        </p:txBody>
      </p:sp>
      <p:pic>
        <p:nvPicPr>
          <p:cNvPr id="18" name="图片 17"/>
          <p:cNvPicPr/>
          <p:nvPr/>
        </p:nvPicPr>
        <p:blipFill>
          <a:blip r:embed="rId14"/>
          <a:stretch>
            <a:fillRect/>
          </a:stretch>
        </p:blipFill>
        <p:spPr>
          <a:xfrm>
            <a:off x="6570663" y="5224463"/>
            <a:ext cx="1371600" cy="1384935"/>
          </a:xfrm>
          <a:prstGeom prst="rect">
            <a:avLst/>
          </a:prstGeom>
          <a:noFill/>
          <a:ln w="9525">
            <a:noFill/>
          </a:ln>
        </p:spPr>
      </p:pic>
      <p:sp>
        <p:nvSpPr>
          <p:cNvPr id="19" name="文本框 18"/>
          <p:cNvSpPr txBox="1"/>
          <p:nvPr>
            <p:custDataLst>
              <p:tags r:id="rId15"/>
            </p:custDataLst>
          </p:nvPr>
        </p:nvSpPr>
        <p:spPr>
          <a:xfrm>
            <a:off x="7703185" y="5887720"/>
            <a:ext cx="2820670" cy="337185"/>
          </a:xfrm>
          <a:prstGeom prst="rect">
            <a:avLst/>
          </a:prstGeom>
          <a:noFill/>
          <a:ln w="9525">
            <a:noFill/>
          </a:ln>
        </p:spPr>
        <p:txBody>
          <a:bodyPr wrap="square">
            <a:spAutoFit/>
          </a:bodyPr>
          <a:p>
            <a:pPr indent="0" algn="ct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三点手指气缸</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pic>
        <p:nvPicPr>
          <p:cNvPr id="4" name="图片 1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825"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5394325" y="4972050"/>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pic>
        <p:nvPicPr>
          <p:cNvPr id="117" name="图片 116"/>
          <p:cNvPicPr/>
          <p:nvPr/>
        </p:nvPicPr>
        <p:blipFill>
          <a:blip r:embed="rId3"/>
          <a:stretch>
            <a:fillRect/>
          </a:stretch>
        </p:blipFill>
        <p:spPr>
          <a:xfrm>
            <a:off x="8119745" y="2128520"/>
            <a:ext cx="3789045" cy="3071495"/>
          </a:xfrm>
          <a:prstGeom prst="rect">
            <a:avLst/>
          </a:prstGeom>
          <a:noFill/>
          <a:ln w="9525">
            <a:noFill/>
          </a:ln>
        </p:spPr>
      </p:pic>
      <p:sp>
        <p:nvSpPr>
          <p:cNvPr id="118" name="文本框 117"/>
          <p:cNvSpPr txBox="1"/>
          <p:nvPr/>
        </p:nvSpPr>
        <p:spPr>
          <a:xfrm>
            <a:off x="1748155" y="1355090"/>
            <a:ext cx="6244590" cy="5502910"/>
          </a:xfrm>
          <a:prstGeom prst="rect">
            <a:avLst/>
          </a:prstGeom>
          <a:noFill/>
          <a:ln w="9525">
            <a:noFill/>
          </a:ln>
        </p:spPr>
        <p:txBody>
          <a:bodyPr wrap="square">
            <a:spAutoFit/>
          </a:bodyPr>
          <a:p>
            <a:pPr indent="266700">
              <a:lnSpc>
                <a:spcPct val="110000"/>
              </a:lnSpc>
              <a:spcBef>
                <a:spcPts val="0"/>
              </a:spcBef>
              <a:spcAft>
                <a:spcPts val="0"/>
              </a:spcAft>
            </a:pPr>
            <a:r>
              <a:rPr lang="en-US" altLang="zh-CN" sz="1600" b="0">
                <a:latin typeface="Times New Roman" panose="02020603050405020304" pitchFamily="18" charset="0"/>
                <a:ea typeface="宋体" panose="02010600030101010101" pitchFamily="2" charset="-122"/>
              </a:rPr>
              <a:t>   </a:t>
            </a:r>
            <a:r>
              <a:rPr lang="zh-CN" sz="1600" b="0">
                <a:latin typeface="Times New Roman" panose="02020603050405020304" pitchFamily="18" charset="0"/>
                <a:ea typeface="宋体" panose="02010600030101010101" pitchFamily="2" charset="-122"/>
              </a:rPr>
              <a:t>长五火箭地面发射支持设备中，箭体公路运输车、箭体转载平台车等都涉及液压系统的设备，液压人员工作量极大。曾毅也是长五火箭发射平台液压系统主管设计师，是为长五保驾护航的液压人员之一，从火箭运输到转载、吊装、垂调，再到射前的摆杆摆开，都需要他全程保障。</a:t>
            </a:r>
            <a:endParaRPr lang="zh-CN" sz="1600" b="0">
              <a:latin typeface="Times New Roman" panose="02020603050405020304" pitchFamily="18" charset="0"/>
              <a:ea typeface="宋体" panose="02010600030101010101" pitchFamily="2" charset="-122"/>
            </a:endParaRPr>
          </a:p>
          <a:p>
            <a:pPr indent="266700">
              <a:lnSpc>
                <a:spcPct val="110000"/>
              </a:lnSpc>
              <a:spcBef>
                <a:spcPts val="0"/>
              </a:spcBef>
              <a:spcAft>
                <a:spcPts val="0"/>
              </a:spcAft>
            </a:pPr>
            <a:r>
              <a:rPr lang="en-US" altLang="zh-CN" sz="1600" b="0">
                <a:latin typeface="Times New Roman" panose="02020603050405020304" pitchFamily="18" charset="0"/>
                <a:ea typeface="宋体" panose="02010600030101010101" pitchFamily="2" charset="-122"/>
              </a:rPr>
              <a:t>        </a:t>
            </a:r>
            <a:r>
              <a:rPr lang="zh-CN" sz="1600" b="0">
                <a:latin typeface="Times New Roman" panose="02020603050405020304" pitchFamily="18" charset="0"/>
                <a:ea typeface="宋体" panose="02010600030101010101" pitchFamily="2" charset="-122"/>
              </a:rPr>
              <a:t>箭体公路运输车长期停放在户外，处于高温、高热、高湿、高盐雾的极端恶劣工况中，得经常检修。每次检修，曾毅都对液压系统各个单机进行无死角的全面检查。从接头、管路、阀件再到油缸，用眼睛看，用手摸，一定要保证产品的状态良好。在一次细心检查中，曾毅发现了转向油缸防尘圈脱落问题，通过紧急更换油缸，提前排除了箭体运输风险。</a:t>
            </a:r>
            <a:endParaRPr lang="zh-CN" sz="1600" b="0">
              <a:latin typeface="Times New Roman" panose="02020603050405020304" pitchFamily="18" charset="0"/>
              <a:ea typeface="宋体" panose="02010600030101010101" pitchFamily="2" charset="-122"/>
            </a:endParaRPr>
          </a:p>
          <a:p>
            <a:pPr indent="266700">
              <a:lnSpc>
                <a:spcPct val="110000"/>
              </a:lnSpc>
              <a:spcBef>
                <a:spcPts val="0"/>
              </a:spcBef>
              <a:spcAft>
                <a:spcPts val="0"/>
              </a:spcAft>
            </a:pPr>
            <a:r>
              <a:rPr lang="en-US" altLang="zh-CN" sz="1600" b="0">
                <a:latin typeface="Times New Roman" panose="02020603050405020304" pitchFamily="18" charset="0"/>
                <a:ea typeface="宋体" panose="02010600030101010101" pitchFamily="2" charset="-122"/>
              </a:rPr>
              <a:t>        </a:t>
            </a:r>
            <a:r>
              <a:rPr lang="zh-CN" sz="1600" b="0">
                <a:latin typeface="Times New Roman" panose="02020603050405020304" pitchFamily="18" charset="0"/>
                <a:ea typeface="宋体" panose="02010600030101010101" pitchFamily="2" charset="-122"/>
              </a:rPr>
              <a:t>运输车的油缸活塞杆平时涂满厚厚的黄油层防护，时间一长黄油就变黑。而防尘圈在恶劣环境中，容易变脆，碎片脱落黏在黑黑的黄油中，很难被发现。检修期间，曾毅发现了防尘圈的问题，他现场判断存在多余物和渗漏的风险。</a:t>
            </a:r>
            <a:endParaRPr lang="zh-CN" sz="1600" b="0">
              <a:latin typeface="Times New Roman" panose="02020603050405020304" pitchFamily="18" charset="0"/>
              <a:ea typeface="宋体" panose="02010600030101010101" pitchFamily="2" charset="-122"/>
            </a:endParaRPr>
          </a:p>
          <a:p>
            <a:pPr indent="266700">
              <a:lnSpc>
                <a:spcPct val="110000"/>
              </a:lnSpc>
              <a:spcBef>
                <a:spcPts val="0"/>
              </a:spcBef>
              <a:spcAft>
                <a:spcPts val="0"/>
              </a:spcAft>
            </a:pPr>
            <a:r>
              <a:rPr lang="en-US" altLang="zh-CN" sz="1600" b="0">
                <a:latin typeface="Times New Roman" panose="02020603050405020304" pitchFamily="18" charset="0"/>
                <a:ea typeface="宋体" panose="02010600030101010101" pitchFamily="2" charset="-122"/>
              </a:rPr>
              <a:t>       </a:t>
            </a:r>
            <a:r>
              <a:rPr lang="zh-CN" sz="1600" b="0">
                <a:latin typeface="Times New Roman" panose="02020603050405020304" pitchFamily="18" charset="0"/>
                <a:ea typeface="宋体" panose="02010600030101010101" pitchFamily="2" charset="-122"/>
              </a:rPr>
              <a:t>曾毅当机立断，与领导、专家、厂商一起分析防尘圈脱落原因，快速定位，制定油缸改进方案，迅速完成油缸改进设计图纸，联系生产厂家协同，同步开展工艺改进、备料、密封件采购等各项工作，以极限速度，赶在运输前两天完成了油缸更换工作，保障了箭体平安运输到转载厂房。</a:t>
            </a:r>
            <a:endParaRPr lang="zh-CN" altLang="en-US" sz="1600" b="0">
              <a:latin typeface="Times New Roman" panose="02020603050405020304" pitchFamily="18" charset="0"/>
              <a:ea typeface="宋体" panose="02010600030101010101" pitchFamily="2" charset="-122"/>
            </a:endParaRPr>
          </a:p>
        </p:txBody>
      </p:sp>
      <p:sp>
        <p:nvSpPr>
          <p:cNvPr id="2" name="文本框 1"/>
          <p:cNvSpPr txBox="1"/>
          <p:nvPr/>
        </p:nvSpPr>
        <p:spPr>
          <a:xfrm>
            <a:off x="8757285" y="606425"/>
            <a:ext cx="4064000" cy="368300"/>
          </a:xfrm>
          <a:prstGeom prst="rect">
            <a:avLst/>
          </a:prstGeom>
          <a:noFill/>
        </p:spPr>
        <p:txBody>
          <a:bodyPr wrap="square" rtlCol="0">
            <a:spAutoFit/>
          </a:bodyPr>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5726" y="2520879"/>
            <a:ext cx="2763570" cy="3239926"/>
          </a:xfrm>
          <a:prstGeom prst="rect">
            <a:avLst/>
          </a:prstGeom>
          <a:noFill/>
          <a:ln>
            <a:solidFill>
              <a:schemeClr val="accent2">
                <a:lumMod val="75000"/>
              </a:schemeClr>
            </a:solidFill>
          </a:ln>
        </p:spPr>
        <p:txBody>
          <a:bodyPr wrap="square" lIns="0">
            <a:spAutoFit/>
          </a:bodyPr>
          <a:lstStyle/>
          <a:p>
            <a:pPr marL="179705">
              <a:lnSpc>
                <a:spcPct val="150000"/>
              </a:lnSpc>
              <a:spcBef>
                <a:spcPts val="750"/>
              </a:spcBef>
              <a:spcAft>
                <a:spcPts val="750"/>
              </a:spcAft>
            </a:pPr>
            <a:r>
              <a:rPr lang="en-US" altLang="zh-CN" dirty="0"/>
              <a:t>1.</a:t>
            </a:r>
            <a:r>
              <a:rPr lang="zh-CN" altLang="zh-CN" dirty="0"/>
              <a:t>掌握换向阀的工作原理和图形符号；</a:t>
            </a:r>
            <a:endParaRPr lang="zh-CN" altLang="zh-CN" dirty="0"/>
          </a:p>
          <a:p>
            <a:pPr marL="179705">
              <a:lnSpc>
                <a:spcPct val="150000"/>
              </a:lnSpc>
              <a:spcBef>
                <a:spcPts val="750"/>
              </a:spcBef>
              <a:spcAft>
                <a:spcPts val="750"/>
              </a:spcAft>
            </a:pPr>
            <a:r>
              <a:rPr lang="en-US" altLang="zh-CN" dirty="0"/>
              <a:t>2.</a:t>
            </a:r>
            <a:r>
              <a:rPr lang="zh-CN" altLang="zh-CN" dirty="0"/>
              <a:t>掌握换向回路的工作原理</a:t>
            </a:r>
            <a:endParaRPr lang="en-US" altLang="zh-CN" dirty="0"/>
          </a:p>
          <a:p>
            <a:pPr marL="290830" algn="l">
              <a:lnSpc>
                <a:spcPct val="150000"/>
              </a:lnSpc>
              <a:spcBef>
                <a:spcPts val="750"/>
              </a:spcBef>
              <a:spcAft>
                <a:spcPts val="750"/>
              </a:spcAft>
            </a:pPr>
            <a:endParaRPr lang="en-US" altLang="zh-CN" sz="1000" b="1" kern="2200" dirty="0">
              <a:effectLst/>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5" name="文本框 4"/>
          <p:cNvSpPr txBox="1"/>
          <p:nvPr/>
        </p:nvSpPr>
        <p:spPr>
          <a:xfrm>
            <a:off x="8540374" y="2520879"/>
            <a:ext cx="2763571" cy="3231462"/>
          </a:xfrm>
          <a:prstGeom prst="rect">
            <a:avLst/>
          </a:prstGeom>
          <a:noFill/>
          <a:ln>
            <a:solidFill>
              <a:schemeClr val="accent2">
                <a:lumMod val="75000"/>
              </a:schemeClr>
            </a:solidFill>
          </a:ln>
        </p:spPr>
        <p:txBody>
          <a:bodyPr wrap="square" lIns="0">
            <a:spAutoFit/>
          </a:bodyPr>
          <a:lstStyle/>
          <a:p>
            <a:pPr marL="179705">
              <a:lnSpc>
                <a:spcPct val="150000"/>
              </a:lnSpc>
              <a:spcBef>
                <a:spcPts val="750"/>
              </a:spcBef>
              <a:spcAft>
                <a:spcPts val="750"/>
              </a:spcAft>
            </a:pPr>
            <a:r>
              <a:rPr lang="en-US" altLang="zh-CN" dirty="0"/>
              <a:t>1.</a:t>
            </a:r>
            <a:r>
              <a:rPr lang="zh-CN" altLang="zh-CN" dirty="0"/>
              <a:t>会根据实际需要正确选用换向阀； </a:t>
            </a:r>
            <a:endParaRPr lang="en-US" altLang="zh-CN" dirty="0"/>
          </a:p>
          <a:p>
            <a:pPr marL="179705">
              <a:lnSpc>
                <a:spcPct val="150000"/>
              </a:lnSpc>
              <a:spcBef>
                <a:spcPts val="750"/>
              </a:spcBef>
              <a:spcAft>
                <a:spcPts val="750"/>
              </a:spcAft>
            </a:pPr>
            <a:r>
              <a:rPr lang="en-US" altLang="zh-CN" dirty="0"/>
              <a:t>2.</a:t>
            </a:r>
            <a:r>
              <a:rPr lang="zh-CN" altLang="zh-CN" dirty="0"/>
              <a:t>能够根据要求完成液压换向回路的设计与搭建；</a:t>
            </a:r>
            <a:endParaRPr lang="en-US"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p:cNvSpPr txBox="1"/>
          <p:nvPr/>
        </p:nvSpPr>
        <p:spPr>
          <a:xfrm>
            <a:off x="1991078" y="2520879"/>
            <a:ext cx="2763569" cy="2944204"/>
          </a:xfrm>
          <a:prstGeom prst="rect">
            <a:avLst/>
          </a:prstGeom>
          <a:noFill/>
          <a:ln>
            <a:solidFill>
              <a:schemeClr val="accent2">
                <a:lumMod val="75000"/>
              </a:schemeClr>
            </a:solidFill>
          </a:ln>
        </p:spPr>
        <p:txBody>
          <a:bodyPr wrap="square" lIns="0">
            <a:spAutoFit/>
          </a:bodyPr>
          <a:lstStyle/>
          <a:p>
            <a:pPr>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nSpc>
                <a:spcPct val="150000"/>
              </a:lnSpc>
              <a:spcBef>
                <a:spcPts val="750"/>
              </a:spcBef>
              <a:spcAft>
                <a:spcPts val="750"/>
              </a:spcAft>
            </a:pPr>
            <a:r>
              <a:rPr lang="en-US" altLang="zh-CN" dirty="0"/>
              <a:t>3. </a:t>
            </a:r>
            <a:r>
              <a:rPr lang="zh-CN" altLang="zh-CN" dirty="0"/>
              <a:t>任务完成后，能自我评估并提出改进措施 </a:t>
            </a: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endParaRPr lang="zh-CN" altLang="en-US" dirty="0"/>
          </a:p>
        </p:txBody>
      </p:sp>
      <p:sp>
        <p:nvSpPr>
          <p:cNvPr id="8" name="文本框 7"/>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endParaRPr lang="zh-CN" altLang="en-US" dirty="0"/>
          </a:p>
        </p:txBody>
      </p:sp>
      <p:pic>
        <p:nvPicPr>
          <p:cNvPr id="17" name="图形 16" descr="v 形箭头"/>
          <p:cNvPicPr>
            <a:picLocks noChangeAspect="1"/>
          </p:cNvPicPr>
          <p:nvPr/>
        </p:nvPicPr>
        <p:blipFill>
          <a:blip r:embed="rId1"/>
          <a:stretch>
            <a:fillRect/>
          </a:stretch>
        </p:blipFill>
        <p:spPr>
          <a:xfrm>
            <a:off x="4685137" y="1878221"/>
            <a:ext cx="628890" cy="628890"/>
          </a:xfrm>
          <a:prstGeom prst="rect">
            <a:avLst/>
          </a:prstGeom>
        </p:spPr>
      </p:pic>
      <p:pic>
        <p:nvPicPr>
          <p:cNvPr id="19" name="图形 18" descr="v 形箭头"/>
          <p:cNvPicPr>
            <a:picLocks noChangeAspect="1"/>
          </p:cNvPicPr>
          <p:nvPr/>
        </p:nvPicPr>
        <p:blipFill>
          <a:blip r:embed="rId1"/>
          <a:stretch>
            <a:fillRect/>
          </a:stretch>
        </p:blipFill>
        <p:spPr>
          <a:xfrm>
            <a:off x="7966249" y="1860946"/>
            <a:ext cx="628890" cy="628890"/>
          </a:xfrm>
          <a:prstGeom prst="rect">
            <a:avLst/>
          </a:prstGeom>
        </p:spPr>
      </p:pic>
      <p:sp>
        <p:nvSpPr>
          <p:cNvPr id="10" name="文本框 9"/>
          <p:cNvSpPr txBox="1"/>
          <p:nvPr>
            <p:custDataLst>
              <p:tags r:id="rId2"/>
            </p:custDataLst>
          </p:nvPr>
        </p:nvSpPr>
        <p:spPr>
          <a:xfrm>
            <a:off x="7382952"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5265726" y="2520879"/>
            <a:ext cx="2763570" cy="3703955"/>
          </a:xfrm>
          <a:prstGeom prst="rect">
            <a:avLst/>
          </a:prstGeom>
          <a:noFill/>
          <a:ln>
            <a:solidFill>
              <a:schemeClr val="accent2">
                <a:lumMod val="75000"/>
              </a:schemeClr>
            </a:solidFill>
          </a:ln>
        </p:spPr>
        <p:txBody>
          <a:bodyPr wrap="square" lIns="0">
            <a:spAutoFit/>
          </a:bodyPr>
          <a:p>
            <a:pPr marL="179705">
              <a:lnSpc>
                <a:spcPct val="150000"/>
              </a:lnSpc>
              <a:spcBef>
                <a:spcPts val="750"/>
              </a:spcBef>
              <a:spcAft>
                <a:spcPts val="0"/>
              </a:spcAft>
            </a:pPr>
            <a:r>
              <a:rPr altLang="zh-CN" dirty="0"/>
              <a:t>1.了解液压缸的基本类型和特点；</a:t>
            </a:r>
            <a:endParaRPr altLang="zh-CN" dirty="0"/>
          </a:p>
          <a:p>
            <a:pPr marL="179705">
              <a:lnSpc>
                <a:spcPct val="150000"/>
              </a:lnSpc>
              <a:spcBef>
                <a:spcPts val="750"/>
              </a:spcBef>
              <a:spcAft>
                <a:spcPts val="0"/>
              </a:spcAft>
            </a:pPr>
            <a:r>
              <a:rPr altLang="zh-CN" dirty="0"/>
              <a:t>2.掌握常见液压缸的结构和组成；</a:t>
            </a:r>
            <a:endParaRPr altLang="zh-CN" dirty="0"/>
          </a:p>
          <a:p>
            <a:pPr marL="179705">
              <a:lnSpc>
                <a:spcPct val="150000"/>
              </a:lnSpc>
              <a:spcBef>
                <a:spcPts val="750"/>
              </a:spcBef>
              <a:spcAft>
                <a:spcPts val="0"/>
              </a:spcAft>
            </a:pPr>
            <a:r>
              <a:rPr altLang="zh-CN" dirty="0"/>
              <a:t>3.掌握常见液压缸的工作原理；</a:t>
            </a:r>
            <a:endParaRPr altLang="zh-CN" dirty="0"/>
          </a:p>
          <a:p>
            <a:pPr marL="179705">
              <a:lnSpc>
                <a:spcPct val="150000"/>
              </a:lnSpc>
              <a:spcBef>
                <a:spcPts val="750"/>
              </a:spcBef>
              <a:spcAft>
                <a:spcPts val="0"/>
              </a:spcAft>
            </a:pPr>
            <a:r>
              <a:rPr altLang="zh-CN" dirty="0"/>
              <a:t>4.掌握液压缸基本参数的计算。</a:t>
            </a:r>
            <a:endParaRPr lang="zh-CN" altLang="zh-CN" sz="1000" b="1" kern="2200" dirty="0">
              <a:effectLst/>
              <a:latin typeface="宋体" panose="02010600030101010101" pitchFamily="2" charset="-122"/>
              <a:ea typeface="宋体" panose="02010600030101010101" pitchFamily="2" charset="-122"/>
            </a:endParaRPr>
          </a:p>
        </p:txBody>
      </p:sp>
      <p:sp>
        <p:nvSpPr>
          <p:cNvPr id="5" name="文本框 4"/>
          <p:cNvSpPr txBox="1"/>
          <p:nvPr>
            <p:custDataLst>
              <p:tags r:id="rId4"/>
            </p:custDataLst>
          </p:nvPr>
        </p:nvSpPr>
        <p:spPr>
          <a:xfrm>
            <a:off x="8540374" y="2520879"/>
            <a:ext cx="2763571" cy="3288030"/>
          </a:xfrm>
          <a:prstGeom prst="rect">
            <a:avLst/>
          </a:prstGeom>
          <a:noFill/>
          <a:ln>
            <a:solidFill>
              <a:schemeClr val="accent2">
                <a:lumMod val="75000"/>
              </a:schemeClr>
            </a:solidFill>
          </a:ln>
        </p:spPr>
        <p:txBody>
          <a:bodyPr wrap="square" lIns="0">
            <a:spAutoFit/>
          </a:bodyPr>
          <a:p>
            <a:pPr marL="179705">
              <a:lnSpc>
                <a:spcPct val="150000"/>
              </a:lnSpc>
              <a:spcBef>
                <a:spcPts val="750"/>
              </a:spcBef>
              <a:spcAft>
                <a:spcPts val="0"/>
              </a:spcAft>
            </a:pPr>
            <a:r>
              <a:rPr altLang="zh-CN" dirty="0"/>
              <a:t>1.会分析液压缸的工作原理；</a:t>
            </a:r>
            <a:endParaRPr altLang="zh-CN" dirty="0"/>
          </a:p>
          <a:p>
            <a:pPr marL="179705">
              <a:lnSpc>
                <a:spcPct val="150000"/>
              </a:lnSpc>
              <a:spcBef>
                <a:spcPts val="750"/>
              </a:spcBef>
              <a:spcAft>
                <a:spcPts val="0"/>
              </a:spcAft>
            </a:pPr>
            <a:r>
              <a:rPr altLang="zh-CN" dirty="0"/>
              <a:t>2.能够拆装常见液压缸；</a:t>
            </a:r>
            <a:endParaRPr altLang="zh-CN" dirty="0"/>
          </a:p>
          <a:p>
            <a:pPr marL="179705">
              <a:lnSpc>
                <a:spcPct val="150000"/>
              </a:lnSpc>
              <a:spcBef>
                <a:spcPts val="750"/>
              </a:spcBef>
              <a:spcAft>
                <a:spcPts val="0"/>
              </a:spcAft>
            </a:pPr>
            <a:r>
              <a:rPr altLang="zh-CN" dirty="0"/>
              <a:t>3.能够诊断液压缸的常见故障；</a:t>
            </a:r>
            <a:endParaRPr altLang="zh-CN" dirty="0"/>
          </a:p>
          <a:p>
            <a:pPr marL="179705">
              <a:lnSpc>
                <a:spcPct val="150000"/>
              </a:lnSpc>
              <a:spcBef>
                <a:spcPts val="750"/>
              </a:spcBef>
              <a:spcAft>
                <a:spcPts val="0"/>
              </a:spcAft>
            </a:pPr>
            <a:r>
              <a:rPr altLang="zh-CN" dirty="0"/>
              <a:t>4.能根据实际情况正确选用液压缸。</a:t>
            </a: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p:cNvSpPr txBox="1"/>
          <p:nvPr>
            <p:custDataLst>
              <p:tags r:id="rId5"/>
            </p:custDataLst>
          </p:nvPr>
        </p:nvSpPr>
        <p:spPr>
          <a:xfrm>
            <a:off x="1991078" y="2520879"/>
            <a:ext cx="2763569" cy="3302635"/>
          </a:xfrm>
          <a:prstGeom prst="rect">
            <a:avLst/>
          </a:prstGeom>
          <a:noFill/>
          <a:ln>
            <a:solidFill>
              <a:schemeClr val="accent2">
                <a:lumMod val="75000"/>
              </a:schemeClr>
            </a:solidFill>
          </a:ln>
        </p:spPr>
        <p:txBody>
          <a:bodyPr wrap="square" lIns="0">
            <a:spAutoFit/>
          </a:bodyPr>
          <a:p>
            <a:pPr marL="179705">
              <a:lnSpc>
                <a:spcPct val="150000"/>
              </a:lnSpc>
              <a:spcBef>
                <a:spcPts val="750"/>
              </a:spcBef>
              <a:spcAft>
                <a:spcPts val="200"/>
              </a:spcAft>
            </a:pPr>
            <a:r>
              <a:rPr lang="en-US" altLang="zh-CN" dirty="0"/>
              <a:t>1.</a:t>
            </a:r>
            <a:r>
              <a:rPr lang="zh-CN" altLang="zh-CN" dirty="0"/>
              <a:t>创新意识和团队协作能力的培养； </a:t>
            </a:r>
            <a:endParaRPr lang="zh-CN" altLang="zh-CN" dirty="0"/>
          </a:p>
          <a:p>
            <a:pPr marL="179705">
              <a:lnSpc>
                <a:spcPct val="150000"/>
              </a:lnSpc>
              <a:spcBef>
                <a:spcPts val="750"/>
              </a:spcBef>
              <a:spcAft>
                <a:spcPts val="200"/>
              </a:spcAft>
            </a:pPr>
            <a:r>
              <a:rPr lang="en-US" altLang="zh-CN" dirty="0"/>
              <a:t>2.</a:t>
            </a:r>
            <a:r>
              <a:rPr lang="zh-CN" altLang="zh-CN" dirty="0"/>
              <a:t>问题导向，分析问题，解决问题</a:t>
            </a:r>
            <a:endParaRPr lang="zh-CN" altLang="zh-CN" dirty="0"/>
          </a:p>
          <a:p>
            <a:pPr marL="179705">
              <a:lnSpc>
                <a:spcPct val="150000"/>
              </a:lnSpc>
              <a:spcBef>
                <a:spcPts val="750"/>
              </a:spcBef>
              <a:spcAft>
                <a:spcPts val="200"/>
              </a:spcAft>
            </a:pPr>
            <a:r>
              <a:rPr lang="en-US" altLang="zh-CN" dirty="0"/>
              <a:t>3.</a:t>
            </a:r>
            <a:r>
              <a:rPr lang="zh-CN" altLang="zh-CN" dirty="0"/>
              <a:t>举一反三的能力</a:t>
            </a:r>
            <a:endParaRPr lang="zh-CN" altLang="zh-CN" dirty="0"/>
          </a:p>
          <a:p>
            <a:pPr marL="179705">
              <a:lnSpc>
                <a:spcPct val="150000"/>
              </a:lnSpc>
              <a:spcBef>
                <a:spcPts val="750"/>
              </a:spcBef>
              <a:spcAft>
                <a:spcPts val="200"/>
              </a:spcAft>
            </a:pPr>
            <a:r>
              <a:rPr lang="en-US" altLang="zh-CN" dirty="0"/>
              <a:t>4.8S</a:t>
            </a:r>
            <a:r>
              <a:rPr lang="zh-CN" altLang="zh-CN" dirty="0"/>
              <a:t>管理</a:t>
            </a:r>
            <a:endParaRPr lang="en-US"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custDataLst>
              <p:tags r:id="rId6"/>
            </p:custDataLst>
          </p:nvPr>
        </p:nvSpPr>
        <p:spPr>
          <a:xfrm>
            <a:off x="2757882" y="1990725"/>
            <a:ext cx="1162050" cy="369332"/>
          </a:xfrm>
          <a:prstGeom prst="rect">
            <a:avLst/>
          </a:prstGeom>
          <a:noFill/>
          <a:ln>
            <a:solidFill>
              <a:schemeClr val="accent2">
                <a:lumMod val="75000"/>
              </a:schemeClr>
            </a:solidFill>
          </a:ln>
        </p:spPr>
        <p:txBody>
          <a:bodyPr wrap="square" rtlCol="0">
            <a:spAutoFit/>
          </a:bodyPr>
          <a:p>
            <a:r>
              <a:rPr lang="zh-CN" altLang="en-US" dirty="0"/>
              <a:t>素质目标</a:t>
            </a:r>
            <a:endParaRPr lang="zh-CN" altLang="en-US" dirty="0"/>
          </a:p>
        </p:txBody>
      </p:sp>
      <p:sp>
        <p:nvSpPr>
          <p:cNvPr id="6" name="文本框 5"/>
          <p:cNvSpPr txBox="1"/>
          <p:nvPr>
            <p:custDataLst>
              <p:tags r:id="rId7"/>
            </p:custDataLst>
          </p:nvPr>
        </p:nvSpPr>
        <p:spPr>
          <a:xfrm>
            <a:off x="5969589" y="1990725"/>
            <a:ext cx="1162050" cy="369332"/>
          </a:xfrm>
          <a:prstGeom prst="rect">
            <a:avLst/>
          </a:prstGeom>
          <a:noFill/>
          <a:ln>
            <a:solidFill>
              <a:schemeClr val="accent2">
                <a:lumMod val="75000"/>
              </a:schemeClr>
            </a:solidFill>
          </a:ln>
        </p:spPr>
        <p:txBody>
          <a:bodyPr wrap="square" rtlCol="0">
            <a:spAutoFit/>
          </a:bodyPr>
          <a:p>
            <a:r>
              <a:rPr lang="zh-CN" altLang="en-US" dirty="0"/>
              <a:t>知识目标</a:t>
            </a:r>
            <a:endParaRPr lang="zh-CN" altLang="en-US" dirty="0"/>
          </a:p>
        </p:txBody>
      </p:sp>
      <p:sp>
        <p:nvSpPr>
          <p:cNvPr id="8" name="文本框 7"/>
          <p:cNvSpPr txBox="1"/>
          <p:nvPr>
            <p:custDataLst>
              <p:tags r:id="rId8"/>
            </p:custDataLst>
          </p:nvPr>
        </p:nvSpPr>
        <p:spPr>
          <a:xfrm>
            <a:off x="9429750" y="1990725"/>
            <a:ext cx="1162050" cy="369332"/>
          </a:xfrm>
          <a:prstGeom prst="rect">
            <a:avLst/>
          </a:prstGeom>
          <a:noFill/>
          <a:ln>
            <a:solidFill>
              <a:schemeClr val="accent2">
                <a:lumMod val="75000"/>
              </a:schemeClr>
            </a:solidFill>
          </a:ln>
        </p:spPr>
        <p:txBody>
          <a:bodyPr wrap="square" rtlCol="0">
            <a:spAutoFit/>
          </a:bodyPr>
          <a:p>
            <a:r>
              <a:rPr lang="zh-CN" altLang="en-US" dirty="0"/>
              <a:t>能力目标</a:t>
            </a:r>
            <a:endParaRPr lang="zh-CN" altLang="en-US" dirty="0"/>
          </a:p>
        </p:txBody>
      </p:sp>
      <p:pic>
        <p:nvPicPr>
          <p:cNvPr id="17" name="图形 16" descr="v 形箭头"/>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685137" y="1878221"/>
            <a:ext cx="628890" cy="628890"/>
          </a:xfrm>
          <a:prstGeom prst="rect">
            <a:avLst/>
          </a:prstGeom>
        </p:spPr>
      </p:pic>
      <p:pic>
        <p:nvPicPr>
          <p:cNvPr id="19" name="图形 18" descr="v 形箭头"/>
          <p:cNvPicPr>
            <a:picLocks noChangeAspect="1"/>
          </p:cNvPicPr>
          <p:nvPr>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a:off x="7966249" y="1860946"/>
            <a:ext cx="628890" cy="628890"/>
          </a:xfrm>
          <a:prstGeom prst="rect">
            <a:avLst/>
          </a:prstGeom>
        </p:spPr>
      </p:pic>
      <p:pic>
        <p:nvPicPr>
          <p:cNvPr id="11" name="图片 10"/>
          <p:cNvPicPr>
            <a:picLocks noChangeAspect="1"/>
          </p:cNvPicPr>
          <p:nvPr/>
        </p:nvPicPr>
        <p:blipFill>
          <a:blip r:embed="rId13"/>
          <a:stretch>
            <a:fillRect/>
          </a:stretch>
        </p:blipFill>
        <p:spPr>
          <a:xfrm>
            <a:off x="-3810" y="1588770"/>
            <a:ext cx="1560195" cy="1440180"/>
          </a:xfrm>
          <a:prstGeom prst="rect">
            <a:avLst/>
          </a:prstGeom>
        </p:spPr>
      </p:pic>
      <p:pic>
        <p:nvPicPr>
          <p:cNvPr id="9" name="图片 8"/>
          <p:cNvPicPr>
            <a:picLocks noChangeAspect="1"/>
          </p:cNvPicPr>
          <p:nvPr>
            <p:custDataLst>
              <p:tags r:id="rId14"/>
            </p:custDataLst>
          </p:nvPr>
        </p:nvPicPr>
        <p:blipFill>
          <a:blip r:embed="rId15"/>
          <a:stretch>
            <a:fillRect/>
          </a:stretch>
        </p:blipFill>
        <p:spPr>
          <a:xfrm>
            <a:off x="0" y="1750060"/>
            <a:ext cx="1673860" cy="127889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graphicFrame>
        <p:nvGraphicFramePr>
          <p:cNvPr id="6" name="表格 5"/>
          <p:cNvGraphicFramePr/>
          <p:nvPr>
            <p:custDataLst>
              <p:tags r:id="rId3"/>
            </p:custDataLst>
          </p:nvPr>
        </p:nvGraphicFramePr>
        <p:xfrm>
          <a:off x="2016760" y="1424305"/>
          <a:ext cx="9615805" cy="3828415"/>
        </p:xfrm>
        <a:graphic>
          <a:graphicData uri="http://schemas.openxmlformats.org/drawingml/2006/table">
            <a:tbl>
              <a:tblPr>
                <a:tableStyleId>{E8B1032C-EA38-4F05-BA0D-38AFFFC7BED3}</a:tableStyleId>
              </a:tblPr>
              <a:tblGrid>
                <a:gridCol w="1755775"/>
                <a:gridCol w="4585335"/>
                <a:gridCol w="3274695"/>
              </a:tblGrid>
              <a:tr h="611505">
                <a:tc gridSpan="3">
                  <a:txBody>
                    <a:bodyPr/>
                    <a:p>
                      <a:pPr lvl="0" indent="0" algn="ctr" eaLnBrk="0" hangingPunct="0">
                        <a:lnSpc>
                          <a:spcPct val="120000"/>
                        </a:lnSpc>
                        <a:spcBef>
                          <a:spcPts val="0"/>
                        </a:spcBef>
                        <a:spcAft>
                          <a:spcPts val="0"/>
                        </a:spcAft>
                        <a:buNone/>
                      </a:pPr>
                      <a:r>
                        <a:rPr lang="zh-CN" altLang="en-US" sz="2400" b="1" spc="130" dirty="0">
                          <a:solidFill>
                            <a:schemeClr val="bg1"/>
                          </a:solidFill>
                          <a:uFillTx/>
                          <a:latin typeface="黑体" panose="02010609060101010101" pitchFamily="49" charset="-122"/>
                          <a:ea typeface="黑体" panose="02010609060101010101" pitchFamily="49" charset="-122"/>
                        </a:rPr>
                        <a:t>液压缸的常见故障及排除方法</a:t>
                      </a:r>
                      <a:endParaRPr lang="zh-CN" altLang="en-US" sz="2400" b="1" spc="130" dirty="0">
                        <a:solidFill>
                          <a:schemeClr val="bg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solidFill>
                  </a:tcPr>
                </a:tc>
                <a:tc hMerge="1">
                  <a:tcPr marL="82917" marR="82917" marT="41458" marB="41458"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9525">
                      <a:solidFill>
                        <a:schemeClr val="tx1">
                          <a:lumMod val="95000"/>
                          <a:lumOff val="5000"/>
                        </a:schemeClr>
                      </a:solidFill>
                      <a:prstDash val="solid"/>
                    </a:lnT>
                    <a:lnB w="9525">
                      <a:solidFill>
                        <a:srgbClr val="B28E4E"/>
                      </a:solidFill>
                      <a:prstDash val="dash"/>
                    </a:lnB>
                    <a:lnTlToBr>
                      <a:noFill/>
                    </a:lnTlToBr>
                    <a:lnBlToTr>
                      <a:noFill/>
                    </a:lnBlToTr>
                    <a:solidFill>
                      <a:srgbClr val="9999FF"/>
                    </a:solidFill>
                  </a:tcPr>
                </a:tc>
                <a:tc hMerge="1">
                  <a:tcPr marL="82917" marR="82917" marT="41458" marB="41458"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9525">
                      <a:solidFill>
                        <a:schemeClr val="tx1">
                          <a:lumMod val="95000"/>
                          <a:lumOff val="5000"/>
                        </a:schemeClr>
                      </a:solidFill>
                      <a:prstDash val="solid"/>
                    </a:lnT>
                    <a:lnB w="9525">
                      <a:solidFill>
                        <a:srgbClr val="B28E4E"/>
                      </a:solidFill>
                      <a:prstDash val="dash"/>
                    </a:lnB>
                    <a:lnTlToBr>
                      <a:noFill/>
                    </a:lnTlToBr>
                    <a:lnBlToTr>
                      <a:noFill/>
                    </a:lnBlToTr>
                    <a:solidFill>
                      <a:srgbClr val="9999FF"/>
                    </a:solidFill>
                  </a:tcPr>
                </a:tc>
              </a:tr>
              <a:tr h="575945">
                <a:tc>
                  <a:txBody>
                    <a:bodyPr/>
                    <a:p>
                      <a:pPr lvl="0" indent="0" algn="ctr" eaLnBrk="0" fontAlgn="auto" hangingPunct="0">
                        <a:lnSpc>
                          <a:spcPct val="120000"/>
                        </a:lnSpc>
                        <a:spcBef>
                          <a:spcPts val="0"/>
                        </a:spcBef>
                        <a:spcAft>
                          <a:spcPts val="0"/>
                        </a:spcAft>
                        <a:buNone/>
                      </a:pPr>
                      <a:r>
                        <a:rPr lang="zh-CN" altLang="en-US" sz="2000" b="1" spc="130" dirty="0">
                          <a:solidFill>
                            <a:schemeClr val="bg1"/>
                          </a:solidFill>
                          <a:uFillTx/>
                          <a:latin typeface="黑体" panose="02010609060101010101" pitchFamily="49" charset="-122"/>
                          <a:ea typeface="黑体" panose="02010609060101010101" pitchFamily="49" charset="-122"/>
                        </a:rPr>
                        <a:t>故障现象</a:t>
                      </a:r>
                      <a:endParaRPr lang="zh-CN" altLang="en-US" sz="2000" b="1" spc="130" dirty="0">
                        <a:solidFill>
                          <a:schemeClr val="bg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lvl="0" indent="0" algn="ctr" eaLnBrk="0" fontAlgn="auto" hangingPunct="0">
                        <a:lnSpc>
                          <a:spcPct val="120000"/>
                        </a:lnSpc>
                        <a:spcBef>
                          <a:spcPts val="0"/>
                        </a:spcBef>
                        <a:spcAft>
                          <a:spcPts val="0"/>
                        </a:spcAft>
                        <a:buNone/>
                      </a:pPr>
                      <a:r>
                        <a:rPr lang="zh-CN" altLang="en-US" sz="2000" b="1" spc="130" dirty="0">
                          <a:solidFill>
                            <a:schemeClr val="tx1"/>
                          </a:solidFill>
                          <a:uFillTx/>
                          <a:latin typeface="黑体" panose="02010609060101010101" pitchFamily="49" charset="-122"/>
                          <a:ea typeface="黑体" panose="02010609060101010101" pitchFamily="49" charset="-122"/>
                        </a:rPr>
                        <a:t>故障原因</a:t>
                      </a:r>
                      <a:endParaRPr lang="zh-CN" altLang="en-US" sz="2000" b="1" spc="130" dirty="0">
                        <a:solidFill>
                          <a:schemeClr val="tx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p>
                      <a:pPr lvl="0" indent="0" algn="ctr" eaLnBrk="0" fontAlgn="auto" hangingPunct="0">
                        <a:lnSpc>
                          <a:spcPct val="120000"/>
                        </a:lnSpc>
                        <a:spcBef>
                          <a:spcPts val="0"/>
                        </a:spcBef>
                        <a:spcAft>
                          <a:spcPts val="0"/>
                        </a:spcAft>
                        <a:buNone/>
                      </a:pPr>
                      <a:r>
                        <a:rPr lang="zh-CN" altLang="en-US" sz="2000" b="1" spc="130" dirty="0">
                          <a:solidFill>
                            <a:schemeClr val="tx1"/>
                          </a:solidFill>
                          <a:uFillTx/>
                          <a:latin typeface="黑体" panose="02010609060101010101" pitchFamily="49" charset="-122"/>
                          <a:ea typeface="黑体" panose="02010609060101010101" pitchFamily="49" charset="-122"/>
                        </a:rPr>
                        <a:t>排除方法</a:t>
                      </a:r>
                      <a:endParaRPr lang="zh-CN" altLang="en-US" sz="2000" b="1" spc="130" dirty="0">
                        <a:solidFill>
                          <a:schemeClr val="tx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r>
              <a:tr h="1630680">
                <a:tc>
                  <a:txBody>
                    <a:bodyPr/>
                    <a:p>
                      <a:pPr lvl="0" indent="0" algn="ctr" eaLnBrk="0" fontAlgn="auto" hangingPunct="0">
                        <a:lnSpc>
                          <a:spcPct val="120000"/>
                        </a:lnSpc>
                        <a:spcBef>
                          <a:spcPts val="0"/>
                        </a:spcBef>
                        <a:spcAft>
                          <a:spcPts val="0"/>
                        </a:spcAft>
                        <a:buNone/>
                      </a:pPr>
                      <a:r>
                        <a:rPr lang="zh-CN" altLang="en-US" sz="1600" b="1" spc="130" dirty="0">
                          <a:solidFill>
                            <a:schemeClr val="bg1"/>
                          </a:solidFill>
                          <a:uFillTx/>
                          <a:latin typeface="宋体" panose="02010600030101010101" pitchFamily="2" charset="-122"/>
                          <a:ea typeface="宋体" panose="02010600030101010101" pitchFamily="2" charset="-122"/>
                        </a:rPr>
                        <a:t>运动部件推力不足、速度不够或逐渐下降</a:t>
                      </a:r>
                      <a:endParaRPr lang="zh-CN" altLang="en-US" sz="1600" b="1" spc="130" dirty="0">
                        <a:solidFill>
                          <a:schemeClr val="bg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（1）缸与活塞配合间隙过大或O形密封圈破坏；</a:t>
                      </a:r>
                      <a:endParaRPr lang="zh-CN" altLang="en-US" sz="1400" b="1" spc="130" dirty="0">
                        <a:solidFill>
                          <a:schemeClr val="tx1"/>
                        </a:solidFill>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（2）工作时经常用某一段，造成局部几何形状误</a:t>
                      </a:r>
                      <a:r>
                        <a:rPr lang="en-US" altLang="zh-CN" sz="1400" b="1" spc="130" dirty="0">
                          <a:solidFill>
                            <a:schemeClr val="tx1"/>
                          </a:solidFill>
                          <a:uFillTx/>
                          <a:latin typeface="宋体" panose="02010600030101010101" pitchFamily="2" charset="-122"/>
                          <a:ea typeface="宋体" panose="02010600030101010101" pitchFamily="2" charset="-122"/>
                        </a:rPr>
                        <a:t>    </a:t>
                      </a:r>
                      <a:endParaRPr lang="en-US" altLang="zh-CN" sz="1400" b="1" spc="130" dirty="0">
                        <a:solidFill>
                          <a:schemeClr val="tx1"/>
                        </a:solidFill>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差增大，产生泄露；</a:t>
                      </a:r>
                      <a:endParaRPr lang="zh-CN" altLang="en-US" sz="1400" b="1" spc="130" dirty="0">
                        <a:solidFill>
                          <a:schemeClr val="tx1"/>
                        </a:solidFill>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（3）缸端活塞杆密封压得过紧，摩擦力太大；</a:t>
                      </a:r>
                      <a:endParaRPr lang="zh-CN" altLang="en-US" sz="1400" b="1" spc="130" dirty="0">
                        <a:solidFill>
                          <a:schemeClr val="tx1"/>
                        </a:solidFill>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（4）活塞杆弯曲，是运动阻力增加。</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a:t>
                      </a:r>
                      <a:r>
                        <a:rPr lang="en-US" altLang="zh-CN" sz="1400" b="1" spc="130" dirty="0">
                          <a:uFillTx/>
                          <a:latin typeface="宋体" panose="02010600030101010101" pitchFamily="2" charset="-122"/>
                          <a:ea typeface="宋体" panose="02010600030101010101" pitchFamily="2" charset="-122"/>
                        </a:rPr>
                        <a:t>1</a:t>
                      </a:r>
                      <a:r>
                        <a:rPr lang="zh-CN" altLang="en-US" sz="1400" b="1" spc="130" dirty="0">
                          <a:uFillTx/>
                          <a:latin typeface="宋体" panose="02010600030101010101" pitchFamily="2" charset="-122"/>
                          <a:ea typeface="宋体" panose="02010600030101010101" pitchFamily="2" charset="-122"/>
                        </a:rPr>
                        <a:t>）更换活塞或密封圈，调整到合适间隙；</a:t>
                      </a:r>
                      <a:endParaRPr lang="zh-CN" altLang="en-US" sz="1400" b="1" spc="130" dirty="0">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（2）镗磨修复缸孔内径，重配活塞</a:t>
                      </a:r>
                      <a:endParaRPr lang="zh-CN" altLang="en-US" sz="1400" b="1" spc="130" dirty="0">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（3）放松、调整密封；</a:t>
                      </a:r>
                      <a:endParaRPr lang="zh-CN" altLang="en-US" sz="1400" b="1" spc="130" dirty="0">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（4）校正活塞杆。</a:t>
                      </a:r>
                      <a:endParaRPr lang="zh-CN" altLang="en-US" sz="1400" b="1" spc="130" dirty="0">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r>
              <a:tr h="505460">
                <a:tc>
                  <a:txBody>
                    <a:bodyPr/>
                    <a:p>
                      <a:pPr lvl="0" indent="0" algn="ctr" eaLnBrk="0" fontAlgn="auto" hangingPunct="0">
                        <a:lnSpc>
                          <a:spcPct val="120000"/>
                        </a:lnSpc>
                        <a:spcBef>
                          <a:spcPts val="0"/>
                        </a:spcBef>
                        <a:spcAft>
                          <a:spcPts val="0"/>
                        </a:spcAft>
                        <a:buNone/>
                      </a:pPr>
                      <a:r>
                        <a:rPr lang="zh-CN" altLang="en-US" sz="1600" b="1" spc="130" dirty="0">
                          <a:solidFill>
                            <a:schemeClr val="bg1"/>
                          </a:solidFill>
                          <a:uFillTx/>
                          <a:latin typeface="宋体" panose="02010600030101010101" pitchFamily="2" charset="-122"/>
                          <a:ea typeface="宋体" panose="02010600030101010101" pitchFamily="2" charset="-122"/>
                        </a:rPr>
                        <a:t>运动部件产生爬行</a:t>
                      </a:r>
                      <a:endParaRPr lang="zh-CN" altLang="en-US" sz="1600" b="1" spc="130" dirty="0">
                        <a:solidFill>
                          <a:schemeClr val="bg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（1）外界空气进入缸内；</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（2）密封压得太紧；</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（3）活塞与活塞杆不同轴；</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（4）活塞杆弯曲变形；</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（5）缸筒内壁拉毛，局部磨损严重或腐蚀；</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（6）安装位置有误差；</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（7）双活塞杆两端螺母拧得太紧；</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导轨润滑不良。</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（1）外界空气进入缸内；</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（2）密封压得太紧；</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（3）活塞与活塞杆不同轴；</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（4）活塞杆弯曲变形；</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（5）缸筒内壁拉毛，局部磨损严重或腐蚀；</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（6）安装位置有误差；</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（7）双活塞杆两端螺母拧得太紧；</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altLang="en-US" sz="1400" b="1" spc="130" dirty="0">
                          <a:solidFill>
                            <a:schemeClr val="tx1"/>
                          </a:solidFill>
                          <a:uFillTx/>
                          <a:latin typeface="宋体" panose="02010600030101010101" pitchFamily="2" charset="-122"/>
                          <a:ea typeface="宋体" panose="02010600030101010101" pitchFamily="2" charset="-122"/>
                        </a:rPr>
                        <a:t>（</a:t>
                      </a:r>
                      <a:r>
                        <a:rPr lang="en-US" altLang="zh-CN" sz="1400" b="1" spc="130" dirty="0">
                          <a:solidFill>
                            <a:schemeClr val="tx1"/>
                          </a:solidFill>
                          <a:uFillTx/>
                          <a:latin typeface="宋体" panose="02010600030101010101" pitchFamily="2" charset="-122"/>
                          <a:ea typeface="宋体" panose="02010600030101010101" pitchFamily="2" charset="-122"/>
                        </a:rPr>
                        <a:t>8</a:t>
                      </a:r>
                      <a:r>
                        <a:rPr altLang="en-US" sz="1400" b="1" spc="130" dirty="0">
                          <a:solidFill>
                            <a:schemeClr val="tx1"/>
                          </a:solidFill>
                          <a:uFillTx/>
                          <a:latin typeface="宋体" panose="02010600030101010101" pitchFamily="2" charset="-122"/>
                          <a:ea typeface="宋体" panose="02010600030101010101" pitchFamily="2" charset="-122"/>
                        </a:rPr>
                        <a:t>）</a:t>
                      </a:r>
                      <a:r>
                        <a:rPr lang="zh-CN" altLang="en-US" sz="1400" b="1" spc="130" dirty="0">
                          <a:solidFill>
                            <a:schemeClr val="tx1"/>
                          </a:solidFill>
                          <a:uFillTx/>
                          <a:latin typeface="宋体" panose="02010600030101010101" pitchFamily="2" charset="-122"/>
                          <a:ea typeface="宋体" panose="02010600030101010101" pitchFamily="2" charset="-122"/>
                        </a:rPr>
                        <a:t>导轨润滑不良。</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graphicFrame>
        <p:nvGraphicFramePr>
          <p:cNvPr id="4" name="表格 3"/>
          <p:cNvGraphicFramePr/>
          <p:nvPr>
            <p:custDataLst>
              <p:tags r:id="rId3"/>
            </p:custDataLst>
          </p:nvPr>
        </p:nvGraphicFramePr>
        <p:xfrm>
          <a:off x="1948815" y="1889760"/>
          <a:ext cx="9615805" cy="3828415"/>
        </p:xfrm>
        <a:graphic>
          <a:graphicData uri="http://schemas.openxmlformats.org/drawingml/2006/table">
            <a:tbl>
              <a:tblPr>
                <a:tableStyleId>{E8B1032C-EA38-4F05-BA0D-38AFFFC7BED3}</a:tableStyleId>
              </a:tblPr>
              <a:tblGrid>
                <a:gridCol w="1755775"/>
                <a:gridCol w="4585335"/>
                <a:gridCol w="3274695"/>
              </a:tblGrid>
              <a:tr h="611505">
                <a:tc gridSpan="3">
                  <a:txBody>
                    <a:bodyPr/>
                    <a:p>
                      <a:pPr lvl="0" indent="0" algn="ctr" eaLnBrk="0" hangingPunct="0">
                        <a:lnSpc>
                          <a:spcPct val="120000"/>
                        </a:lnSpc>
                        <a:spcBef>
                          <a:spcPts val="0"/>
                        </a:spcBef>
                        <a:spcAft>
                          <a:spcPts val="0"/>
                        </a:spcAft>
                        <a:buNone/>
                      </a:pPr>
                      <a:r>
                        <a:rPr lang="zh-CN" altLang="en-US" sz="2400" b="1" spc="130" dirty="0">
                          <a:solidFill>
                            <a:schemeClr val="bg1"/>
                          </a:solidFill>
                          <a:uFillTx/>
                          <a:latin typeface="黑体" panose="02010609060101010101" pitchFamily="49" charset="-122"/>
                          <a:ea typeface="黑体" panose="02010609060101010101" pitchFamily="49" charset="-122"/>
                        </a:rPr>
                        <a:t>液压缸的常见故障及排除方法</a:t>
                      </a:r>
                      <a:endParaRPr lang="zh-CN" altLang="en-US" sz="2400" b="1" spc="130" dirty="0">
                        <a:solidFill>
                          <a:schemeClr val="bg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solidFill>
                  </a:tcPr>
                </a:tc>
                <a:tc hMerge="1">
                  <a:tcPr marL="82917" marR="82917" marT="41458" marB="41458"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9525">
                      <a:solidFill>
                        <a:schemeClr val="tx1">
                          <a:lumMod val="95000"/>
                          <a:lumOff val="5000"/>
                        </a:schemeClr>
                      </a:solidFill>
                      <a:prstDash val="solid"/>
                    </a:lnT>
                    <a:lnB w="9525">
                      <a:solidFill>
                        <a:srgbClr val="B28E4E"/>
                      </a:solidFill>
                      <a:prstDash val="dash"/>
                    </a:lnB>
                    <a:lnTlToBr>
                      <a:noFill/>
                    </a:lnTlToBr>
                    <a:lnBlToTr>
                      <a:noFill/>
                    </a:lnBlToTr>
                    <a:solidFill>
                      <a:srgbClr val="9999FF"/>
                    </a:solidFill>
                  </a:tcPr>
                </a:tc>
                <a:tc hMerge="1">
                  <a:tcPr marL="82917" marR="82917" marT="41458" marB="41458"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9525">
                      <a:solidFill>
                        <a:schemeClr val="tx1">
                          <a:lumMod val="95000"/>
                          <a:lumOff val="5000"/>
                        </a:schemeClr>
                      </a:solidFill>
                      <a:prstDash val="solid"/>
                    </a:lnT>
                    <a:lnB w="9525">
                      <a:solidFill>
                        <a:srgbClr val="B28E4E"/>
                      </a:solidFill>
                      <a:prstDash val="dash"/>
                    </a:lnB>
                    <a:lnTlToBr>
                      <a:noFill/>
                    </a:lnTlToBr>
                    <a:lnBlToTr>
                      <a:noFill/>
                    </a:lnBlToTr>
                    <a:solidFill>
                      <a:srgbClr val="9999FF"/>
                    </a:solidFill>
                  </a:tcPr>
                </a:tc>
              </a:tr>
              <a:tr h="575945">
                <a:tc>
                  <a:txBody>
                    <a:bodyPr/>
                    <a:p>
                      <a:pPr lvl="0" indent="0" algn="ctr" eaLnBrk="0" fontAlgn="auto" hangingPunct="0">
                        <a:lnSpc>
                          <a:spcPct val="120000"/>
                        </a:lnSpc>
                        <a:spcBef>
                          <a:spcPts val="0"/>
                        </a:spcBef>
                        <a:spcAft>
                          <a:spcPts val="0"/>
                        </a:spcAft>
                        <a:buNone/>
                      </a:pPr>
                      <a:r>
                        <a:rPr lang="zh-CN" altLang="en-US" sz="2000" b="1" spc="130" dirty="0">
                          <a:solidFill>
                            <a:schemeClr val="bg1"/>
                          </a:solidFill>
                          <a:uFillTx/>
                          <a:latin typeface="黑体" panose="02010609060101010101" pitchFamily="49" charset="-122"/>
                          <a:ea typeface="黑体" panose="02010609060101010101" pitchFamily="49" charset="-122"/>
                        </a:rPr>
                        <a:t>故障现象</a:t>
                      </a:r>
                      <a:endParaRPr lang="zh-CN" altLang="en-US" sz="2000" b="1" spc="130" dirty="0">
                        <a:solidFill>
                          <a:schemeClr val="bg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lvl="0" indent="0" algn="ctr" eaLnBrk="0" fontAlgn="auto" hangingPunct="0">
                        <a:lnSpc>
                          <a:spcPct val="120000"/>
                        </a:lnSpc>
                        <a:spcBef>
                          <a:spcPts val="0"/>
                        </a:spcBef>
                        <a:spcAft>
                          <a:spcPts val="0"/>
                        </a:spcAft>
                        <a:buNone/>
                      </a:pPr>
                      <a:r>
                        <a:rPr lang="zh-CN" altLang="en-US" sz="2000" b="1" spc="130" dirty="0">
                          <a:solidFill>
                            <a:schemeClr val="tx1"/>
                          </a:solidFill>
                          <a:uFillTx/>
                          <a:latin typeface="黑体" panose="02010609060101010101" pitchFamily="49" charset="-122"/>
                          <a:ea typeface="黑体" panose="02010609060101010101" pitchFamily="49" charset="-122"/>
                        </a:rPr>
                        <a:t>故障原因</a:t>
                      </a:r>
                      <a:endParaRPr lang="zh-CN" altLang="en-US" sz="2000" b="1" spc="130" dirty="0">
                        <a:solidFill>
                          <a:schemeClr val="tx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p>
                      <a:pPr lvl="0" indent="0" algn="ctr" eaLnBrk="0" fontAlgn="auto" hangingPunct="0">
                        <a:lnSpc>
                          <a:spcPct val="120000"/>
                        </a:lnSpc>
                        <a:spcBef>
                          <a:spcPts val="0"/>
                        </a:spcBef>
                        <a:spcAft>
                          <a:spcPts val="0"/>
                        </a:spcAft>
                        <a:buNone/>
                      </a:pPr>
                      <a:r>
                        <a:rPr lang="zh-CN" altLang="en-US" sz="2000" b="1" spc="130" dirty="0">
                          <a:solidFill>
                            <a:schemeClr val="tx1"/>
                          </a:solidFill>
                          <a:uFillTx/>
                          <a:latin typeface="黑体" panose="02010609060101010101" pitchFamily="49" charset="-122"/>
                          <a:ea typeface="黑体" panose="02010609060101010101" pitchFamily="49" charset="-122"/>
                        </a:rPr>
                        <a:t>排除方法</a:t>
                      </a:r>
                      <a:endParaRPr lang="zh-CN" altLang="en-US" sz="2000" b="1" spc="130" dirty="0">
                        <a:solidFill>
                          <a:schemeClr val="tx1"/>
                        </a:solidFill>
                        <a:uFillTx/>
                        <a:latin typeface="黑体" panose="02010609060101010101" pitchFamily="49" charset="-122"/>
                        <a:ea typeface="黑体" panose="02010609060101010101" pitchFamily="49"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r>
              <a:tr h="1630680">
                <a:tc>
                  <a:txBody>
                    <a:bodyPr/>
                    <a:p>
                      <a:pPr lvl="0" indent="0" algn="ctr" eaLnBrk="0" fontAlgn="auto" hangingPunct="0">
                        <a:lnSpc>
                          <a:spcPct val="120000"/>
                        </a:lnSpc>
                        <a:spcBef>
                          <a:spcPts val="0"/>
                        </a:spcBef>
                        <a:spcAft>
                          <a:spcPts val="0"/>
                        </a:spcAft>
                        <a:buNone/>
                      </a:pPr>
                      <a:r>
                        <a:rPr lang="zh-CN" altLang="en-US" sz="1600" b="1" spc="130" dirty="0">
                          <a:solidFill>
                            <a:schemeClr val="bg1"/>
                          </a:solidFill>
                          <a:uFillTx/>
                          <a:latin typeface="宋体" panose="02010600030101010101" pitchFamily="2" charset="-122"/>
                          <a:ea typeface="宋体" panose="02010600030101010101" pitchFamily="2" charset="-122"/>
                        </a:rPr>
                        <a:t>运动部件</a:t>
                      </a:r>
                      <a:endParaRPr lang="zh-CN" altLang="en-US" sz="1600" b="1" spc="130" dirty="0">
                        <a:solidFill>
                          <a:schemeClr val="bg1"/>
                        </a:solidFill>
                        <a:uFillTx/>
                        <a:latin typeface="宋体" panose="02010600030101010101" pitchFamily="2" charset="-122"/>
                        <a:ea typeface="宋体" panose="02010600030101010101" pitchFamily="2" charset="-122"/>
                      </a:endParaRPr>
                    </a:p>
                    <a:p>
                      <a:pPr lvl="0" indent="0" algn="ctr" eaLnBrk="0" fontAlgn="auto" hangingPunct="0">
                        <a:lnSpc>
                          <a:spcPct val="120000"/>
                        </a:lnSpc>
                        <a:spcBef>
                          <a:spcPts val="0"/>
                        </a:spcBef>
                        <a:spcAft>
                          <a:spcPts val="0"/>
                        </a:spcAft>
                        <a:buNone/>
                      </a:pPr>
                      <a:r>
                        <a:rPr lang="zh-CN" altLang="en-US" sz="1600" b="1" spc="130" dirty="0">
                          <a:solidFill>
                            <a:schemeClr val="bg1"/>
                          </a:solidFill>
                          <a:uFillTx/>
                          <a:latin typeface="宋体" panose="02010600030101010101" pitchFamily="2" charset="-122"/>
                          <a:ea typeface="宋体" panose="02010600030101010101" pitchFamily="2" charset="-122"/>
                        </a:rPr>
                        <a:t>换向有冲击</a:t>
                      </a:r>
                      <a:endParaRPr lang="zh-CN" altLang="en-US" sz="1600" b="1" spc="130" dirty="0">
                        <a:solidFill>
                          <a:schemeClr val="bg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（1）活塞与缸筒间用间隙密封时，间隙过大，节流阀失去作用；</a:t>
                      </a:r>
                      <a:endParaRPr lang="zh-CN" altLang="en-US" sz="1400" b="1" spc="130" dirty="0">
                        <a:solidFill>
                          <a:schemeClr val="tx1"/>
                        </a:solidFill>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solidFill>
                            <a:schemeClr val="tx1"/>
                          </a:solidFill>
                          <a:uFillTx/>
                          <a:latin typeface="宋体" panose="02010600030101010101" pitchFamily="2" charset="-122"/>
                          <a:ea typeface="宋体" panose="02010600030101010101" pitchFamily="2" charset="-122"/>
                        </a:rPr>
                        <a:t>（2）端部缓冲装置中的单向阀失灵，不起作用。</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c>
                  <a:txBody>
                    <a:bodyPr/>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a:t>
                      </a:r>
                      <a:r>
                        <a:rPr lang="en-US" altLang="zh-CN" sz="1400" b="1" spc="130" dirty="0">
                          <a:uFillTx/>
                          <a:latin typeface="宋体" panose="02010600030101010101" pitchFamily="2" charset="-122"/>
                          <a:ea typeface="宋体" panose="02010600030101010101" pitchFamily="2" charset="-122"/>
                        </a:rPr>
                        <a:t>1</a:t>
                      </a:r>
                      <a:r>
                        <a:rPr lang="zh-CN" altLang="en-US" sz="1400" b="1" spc="130" dirty="0">
                          <a:uFillTx/>
                          <a:latin typeface="宋体" panose="02010600030101010101" pitchFamily="2" charset="-122"/>
                          <a:ea typeface="宋体" panose="02010600030101010101" pitchFamily="2" charset="-122"/>
                        </a:rPr>
                        <a:t>）更换活塞，使间隙达到规定要求，检查缓冲节流阀;</a:t>
                      </a:r>
                      <a:endParaRPr lang="zh-CN" altLang="en-US" sz="1400" b="1" spc="130" dirty="0">
                        <a:uFillTx/>
                        <a:latin typeface="宋体" panose="02010600030101010101" pitchFamily="2" charset="-122"/>
                        <a:ea typeface="宋体" panose="02010600030101010101" pitchFamily="2" charset="-122"/>
                      </a:endParaRPr>
                    </a:p>
                    <a:p>
                      <a:pPr lvl="0" indent="0" algn="l" eaLnBrk="0" fontAlgn="auto" hangingPunct="0">
                        <a:lnSpc>
                          <a:spcPct val="120000"/>
                        </a:lnSpc>
                        <a:spcBef>
                          <a:spcPts val="0"/>
                        </a:spcBef>
                        <a:spcAft>
                          <a:spcPts val="0"/>
                        </a:spcAft>
                        <a:buNone/>
                      </a:pPr>
                      <a:r>
                        <a:rPr lang="zh-CN" altLang="en-US" sz="1400" b="1" spc="130" dirty="0">
                          <a:uFillTx/>
                          <a:latin typeface="宋体" panose="02010600030101010101" pitchFamily="2" charset="-122"/>
                          <a:ea typeface="宋体" panose="02010600030101010101" pitchFamily="2" charset="-122"/>
                        </a:rPr>
                        <a:t>（2）修正、研配单向阀与阀座或更换。</a:t>
                      </a:r>
                      <a:endParaRPr lang="zh-CN" altLang="en-US" sz="1400" b="1" spc="130" dirty="0">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20000"/>
                        <a:lumOff val="80000"/>
                      </a:schemeClr>
                    </a:solidFill>
                  </a:tcPr>
                </a:tc>
              </a:tr>
              <a:tr h="505460">
                <a:tc>
                  <a:txBody>
                    <a:bodyPr/>
                    <a:p>
                      <a:pPr lvl="0" indent="0" algn="ctr" eaLnBrk="0" fontAlgn="auto" hangingPunct="0">
                        <a:lnSpc>
                          <a:spcPct val="120000"/>
                        </a:lnSpc>
                        <a:spcBef>
                          <a:spcPts val="0"/>
                        </a:spcBef>
                        <a:spcAft>
                          <a:spcPts val="0"/>
                        </a:spcAft>
                        <a:buNone/>
                      </a:pPr>
                      <a:r>
                        <a:rPr lang="zh-CN" altLang="en-US" sz="1600" b="1" spc="130" dirty="0">
                          <a:solidFill>
                            <a:schemeClr val="bg1"/>
                          </a:solidFill>
                          <a:uFillTx/>
                          <a:latin typeface="宋体" panose="02010600030101010101" pitchFamily="2" charset="-122"/>
                          <a:ea typeface="宋体" panose="02010600030101010101" pitchFamily="2" charset="-122"/>
                        </a:rPr>
                        <a:t>外泄露</a:t>
                      </a:r>
                      <a:endParaRPr lang="zh-CN" altLang="en-US" sz="1600" b="1" spc="130" dirty="0">
                        <a:solidFill>
                          <a:schemeClr val="bg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1">
                        <a:lumMod val="50000"/>
                      </a:schemeClr>
                    </a:solidFill>
                  </a:tcPr>
                </a:tc>
                <a:tc>
                  <a:txBody>
                    <a:bodyPr/>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a:t>
                      </a:r>
                      <a:r>
                        <a:rPr lang="en-US" altLang="zh-CN" sz="1400" b="1" spc="130" dirty="0">
                          <a:solidFill>
                            <a:schemeClr val="tx1"/>
                          </a:solidFill>
                          <a:uFillTx/>
                          <a:latin typeface="宋体" panose="02010600030101010101" pitchFamily="2" charset="-122"/>
                          <a:ea typeface="宋体" panose="02010600030101010101" pitchFamily="2" charset="-122"/>
                        </a:rPr>
                        <a:t>1</a:t>
                      </a:r>
                      <a:r>
                        <a:rPr lang="zh-CN" altLang="en-US" sz="1400" b="1" spc="130" dirty="0">
                          <a:solidFill>
                            <a:schemeClr val="tx1"/>
                          </a:solidFill>
                          <a:uFillTx/>
                          <a:latin typeface="宋体" panose="02010600030101010101" pitchFamily="2" charset="-122"/>
                          <a:ea typeface="宋体" panose="02010600030101010101" pitchFamily="2" charset="-122"/>
                        </a:rPr>
                        <a:t>）密封圈损坏或装配不良使活塞杆处密封不严</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（2）活塞杆表面损伤；</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（3）管接头密封不严；</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（4）缸盖处密封不良。</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（1）检查并更换或重装密封圈；</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（2）检查并修复活塞杆；</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（3）检查并修整；</a:t>
                      </a:r>
                      <a:endParaRPr lang="zh-CN" altLang="en-US" sz="1400" b="1" spc="130" dirty="0">
                        <a:solidFill>
                          <a:schemeClr val="tx1"/>
                        </a:solidFill>
                        <a:uFillTx/>
                        <a:latin typeface="宋体" panose="02010600030101010101" pitchFamily="2" charset="-122"/>
                        <a:ea typeface="宋体" panose="02010600030101010101" pitchFamily="2" charset="-122"/>
                      </a:endParaRPr>
                    </a:p>
                    <a:p>
                      <a:pPr algn="l" eaLnBrk="0" fontAlgn="auto" hangingPunct="0">
                        <a:lnSpc>
                          <a:spcPct val="120000"/>
                        </a:lnSpc>
                        <a:spcBef>
                          <a:spcPts val="0"/>
                        </a:spcBef>
                        <a:spcAft>
                          <a:spcPts val="0"/>
                        </a:spcAft>
                        <a:buClrTx/>
                        <a:buSzTx/>
                        <a:buNone/>
                      </a:pPr>
                      <a:r>
                        <a:rPr lang="zh-CN" altLang="en-US" sz="1400" b="1" spc="130" dirty="0">
                          <a:solidFill>
                            <a:schemeClr val="tx1"/>
                          </a:solidFill>
                          <a:uFillTx/>
                          <a:latin typeface="宋体" panose="02010600030101010101" pitchFamily="2" charset="-122"/>
                          <a:ea typeface="宋体" panose="02010600030101010101" pitchFamily="2" charset="-122"/>
                        </a:rPr>
                        <a:t>（4）检修密封圈及接触面。</a:t>
                      </a:r>
                      <a:endParaRPr lang="zh-CN" altLang="en-US" sz="1400" b="1" spc="130" dirty="0">
                        <a:solidFill>
                          <a:schemeClr val="tx1"/>
                        </a:solidFill>
                        <a:uFillTx/>
                        <a:latin typeface="宋体" panose="02010600030101010101" pitchFamily="2" charset="-122"/>
                        <a:ea typeface="宋体" panose="02010600030101010101" pitchFamily="2" charset="-122"/>
                      </a:endParaRPr>
                    </a:p>
                  </a:txBody>
                  <a:tcPr marL="88900" marR="88900" marT="47625" marB="47625"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graphicFrame>
        <p:nvGraphicFramePr>
          <p:cNvPr id="4" name="表格 3"/>
          <p:cNvGraphicFramePr/>
          <p:nvPr>
            <p:custDataLst>
              <p:tags r:id="rId3"/>
            </p:custDataLst>
          </p:nvPr>
        </p:nvGraphicFramePr>
        <p:xfrm>
          <a:off x="2016760" y="1140460"/>
          <a:ext cx="9615805" cy="4519295"/>
        </p:xfrm>
        <a:graphic>
          <a:graphicData uri="http://schemas.openxmlformats.org/drawingml/2006/table">
            <a:tbl>
              <a:tblPr firstRow="1" bandRow="1">
                <a:tableStyleId>{C1851354-0483-4FA2-B4C1-F56FC3325666}</a:tableStyleId>
              </a:tblPr>
              <a:tblGrid>
                <a:gridCol w="1755775"/>
                <a:gridCol w="4585335"/>
                <a:gridCol w="3274695"/>
              </a:tblGrid>
              <a:tr h="681990">
                <a:tc gridSpan="3">
                  <a:txBody>
                    <a:bodyPr/>
                    <a:p>
                      <a:pPr lvl="0" indent="0" algn="ctr" eaLnBrk="0" hangingPunct="0">
                        <a:lnSpc>
                          <a:spcPct val="120000"/>
                        </a:lnSpc>
                        <a:spcBef>
                          <a:spcPts val="0"/>
                        </a:spcBef>
                        <a:spcAft>
                          <a:spcPts val="0"/>
                        </a:spcAft>
                        <a:buNone/>
                      </a:pPr>
                      <a:r>
                        <a:rPr lang="zh-CN" altLang="en-US" sz="2400" spc="130" dirty="0">
                          <a:uFillTx/>
                        </a:rPr>
                        <a:t>液压马达的常见故障及排除方法</a:t>
                      </a:r>
                      <a:endParaRPr lang="zh-CN" altLang="en-US" sz="2400" spc="130" dirty="0">
                        <a:uFillTx/>
                      </a:endParaRPr>
                    </a:p>
                  </a:txBody>
                  <a:tcPr marL="88900" marR="88900" marT="47625" marB="47625" anchor="ctr"/>
                </a:tc>
                <a:tc hMerge="1">
                  <a:tcPr marL="82917" marR="82917" marT="41458" marB="41458" anchor="ctr"/>
                </a:tc>
                <a:tc hMerge="1">
                  <a:tcPr marL="82917" marR="82917" marT="41458" marB="41458" anchor="ctr"/>
                </a:tc>
              </a:tr>
              <a:tr h="575945">
                <a:tc>
                  <a:txBody>
                    <a:bodyPr/>
                    <a:p>
                      <a:pPr lvl="0" indent="0" algn="ctr" eaLnBrk="0" fontAlgn="auto" hangingPunct="0">
                        <a:lnSpc>
                          <a:spcPct val="120000"/>
                        </a:lnSpc>
                        <a:spcBef>
                          <a:spcPts val="0"/>
                        </a:spcBef>
                        <a:spcAft>
                          <a:spcPts val="0"/>
                        </a:spcAft>
                        <a:buNone/>
                      </a:pPr>
                      <a:r>
                        <a:rPr lang="zh-CN" altLang="en-US" sz="2000" spc="130" dirty="0">
                          <a:uFillTx/>
                        </a:rPr>
                        <a:t>故障现象</a:t>
                      </a:r>
                      <a:endParaRPr lang="zh-CN" altLang="en-US" sz="2000" spc="130" dirty="0">
                        <a:uFillTx/>
                      </a:endParaRPr>
                    </a:p>
                  </a:txBody>
                  <a:tcPr marL="88900" marR="88900" marT="47625" marB="47625" anchor="ctr"/>
                </a:tc>
                <a:tc>
                  <a:txBody>
                    <a:bodyPr/>
                    <a:p>
                      <a:pPr lvl="0" indent="0" algn="ctr" eaLnBrk="0" fontAlgn="auto" hangingPunct="0">
                        <a:lnSpc>
                          <a:spcPct val="120000"/>
                        </a:lnSpc>
                        <a:spcBef>
                          <a:spcPts val="0"/>
                        </a:spcBef>
                        <a:spcAft>
                          <a:spcPts val="0"/>
                        </a:spcAft>
                        <a:buNone/>
                      </a:pPr>
                      <a:r>
                        <a:rPr lang="zh-CN" altLang="en-US" sz="2000" spc="130" dirty="0">
                          <a:uFillTx/>
                        </a:rPr>
                        <a:t>故障原因</a:t>
                      </a:r>
                      <a:endParaRPr lang="zh-CN" altLang="en-US" sz="2000" spc="130" dirty="0">
                        <a:uFillTx/>
                      </a:endParaRPr>
                    </a:p>
                  </a:txBody>
                  <a:tcPr marL="88900" marR="88900" marT="47625" marB="47625" anchor="ctr"/>
                </a:tc>
                <a:tc>
                  <a:txBody>
                    <a:bodyPr/>
                    <a:p>
                      <a:pPr lvl="0" indent="0" algn="ctr" eaLnBrk="0" fontAlgn="auto" hangingPunct="0">
                        <a:lnSpc>
                          <a:spcPct val="120000"/>
                        </a:lnSpc>
                        <a:spcBef>
                          <a:spcPts val="0"/>
                        </a:spcBef>
                        <a:spcAft>
                          <a:spcPts val="0"/>
                        </a:spcAft>
                        <a:buNone/>
                      </a:pPr>
                      <a:r>
                        <a:rPr lang="zh-CN" altLang="en-US" sz="2000" spc="130" dirty="0">
                          <a:uFillTx/>
                        </a:rPr>
                        <a:t>排除方法</a:t>
                      </a:r>
                      <a:endParaRPr lang="zh-CN" altLang="en-US" sz="2000" spc="130" dirty="0">
                        <a:uFillTx/>
                      </a:endParaRPr>
                    </a:p>
                  </a:txBody>
                  <a:tcPr marL="88900" marR="88900" marT="47625" marB="47625" anchor="ctr"/>
                </a:tc>
              </a:tr>
              <a:tr h="2142490">
                <a:tc>
                  <a:txBody>
                    <a:bodyPr/>
                    <a:p>
                      <a:pPr lvl="0" indent="0" algn="ctr" eaLnBrk="0" fontAlgn="auto" hangingPunct="0">
                        <a:lnSpc>
                          <a:spcPct val="120000"/>
                        </a:lnSpc>
                        <a:spcBef>
                          <a:spcPts val="0"/>
                        </a:spcBef>
                        <a:spcAft>
                          <a:spcPts val="0"/>
                        </a:spcAft>
                        <a:buNone/>
                      </a:pPr>
                      <a:r>
                        <a:rPr lang="zh-CN" altLang="en-US" sz="1600" spc="130" dirty="0">
                          <a:uFillTx/>
                        </a:rPr>
                        <a:t>转速低、转矩小</a:t>
                      </a:r>
                      <a:endParaRPr lang="zh-CN" altLang="en-US" sz="1600" spc="130" dirty="0">
                        <a:uFillTx/>
                      </a:endParaRPr>
                    </a:p>
                  </a:txBody>
                  <a:tcPr marL="88900" marR="88900" marT="47625" marB="47625" anchor="ctr"/>
                </a:tc>
                <a:tc>
                  <a:txBody>
                    <a:bodyPr/>
                    <a:p>
                      <a:pPr lvl="0" indent="0" algn="l" eaLnBrk="0" fontAlgn="auto" hangingPunct="0">
                        <a:lnSpc>
                          <a:spcPct val="120000"/>
                        </a:lnSpc>
                        <a:spcBef>
                          <a:spcPts val="0"/>
                        </a:spcBef>
                        <a:spcAft>
                          <a:spcPts val="0"/>
                        </a:spcAft>
                        <a:buNone/>
                      </a:pPr>
                      <a:r>
                        <a:rPr lang="zh-CN" altLang="en-US" sz="1400" spc="130" dirty="0">
                          <a:uFillTx/>
                        </a:rPr>
                        <a:t>（1）电动机转速不够；</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（2）滤油器滤网堵塞；</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（3）油箱中油量不足或吸油管径过小，造成吸油困难；</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（4）密封不严，泄漏，空气侵入内部；</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（5）油的黏度过大；</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（6）液压泵轴向及径向间隙过大，内泄增大。</a:t>
                      </a:r>
                      <a:endParaRPr lang="zh-CN" altLang="en-US" sz="1400" spc="130" dirty="0">
                        <a:uFillTx/>
                      </a:endParaRPr>
                    </a:p>
                  </a:txBody>
                  <a:tcPr marL="88900" marR="88900" marT="47625" marB="47625" anchor="ctr"/>
                </a:tc>
                <a:tc>
                  <a:txBody>
                    <a:bodyPr/>
                    <a:p>
                      <a:pPr lvl="0" indent="0" algn="l" eaLnBrk="0" fontAlgn="auto" hangingPunct="0">
                        <a:lnSpc>
                          <a:spcPct val="120000"/>
                        </a:lnSpc>
                        <a:spcBef>
                          <a:spcPts val="0"/>
                        </a:spcBef>
                        <a:spcAft>
                          <a:spcPts val="0"/>
                        </a:spcAft>
                        <a:buNone/>
                      </a:pPr>
                      <a:r>
                        <a:rPr sz="1400" spc="130" dirty="0">
                          <a:uFillTx/>
                        </a:rPr>
                        <a:t>（1）找出原因，进行调整；</a:t>
                      </a:r>
                      <a:endParaRPr sz="1400" spc="130" dirty="0">
                        <a:uFillTx/>
                      </a:endParaRPr>
                    </a:p>
                    <a:p>
                      <a:pPr lvl="0" indent="0" algn="l" eaLnBrk="0" fontAlgn="auto" hangingPunct="0">
                        <a:lnSpc>
                          <a:spcPct val="120000"/>
                        </a:lnSpc>
                        <a:spcBef>
                          <a:spcPts val="0"/>
                        </a:spcBef>
                        <a:spcAft>
                          <a:spcPts val="0"/>
                        </a:spcAft>
                        <a:buNone/>
                      </a:pPr>
                      <a:r>
                        <a:rPr sz="1400" spc="130" dirty="0">
                          <a:uFillTx/>
                        </a:rPr>
                        <a:t>（2）清洗或更换滤网；</a:t>
                      </a:r>
                      <a:endParaRPr sz="1400" spc="130" dirty="0">
                        <a:uFillTx/>
                      </a:endParaRPr>
                    </a:p>
                    <a:p>
                      <a:pPr lvl="0" indent="0" algn="l" eaLnBrk="0" fontAlgn="auto" hangingPunct="0">
                        <a:lnSpc>
                          <a:spcPct val="120000"/>
                        </a:lnSpc>
                        <a:spcBef>
                          <a:spcPts val="0"/>
                        </a:spcBef>
                        <a:spcAft>
                          <a:spcPts val="0"/>
                        </a:spcAft>
                        <a:buNone/>
                      </a:pPr>
                      <a:r>
                        <a:rPr sz="1400" spc="130" dirty="0">
                          <a:uFillTx/>
                        </a:rPr>
                        <a:t>（3）加足油量，适当加大管径，使吸油通畅；</a:t>
                      </a:r>
                      <a:endParaRPr sz="1400" spc="130" dirty="0">
                        <a:uFillTx/>
                      </a:endParaRPr>
                    </a:p>
                    <a:p>
                      <a:pPr lvl="0" indent="0" algn="l" eaLnBrk="0" fontAlgn="auto" hangingPunct="0">
                        <a:lnSpc>
                          <a:spcPct val="120000"/>
                        </a:lnSpc>
                        <a:spcBef>
                          <a:spcPts val="0"/>
                        </a:spcBef>
                        <a:spcAft>
                          <a:spcPts val="0"/>
                        </a:spcAft>
                        <a:buNone/>
                      </a:pPr>
                      <a:r>
                        <a:rPr sz="1400" spc="130" dirty="0">
                          <a:uFillTx/>
                        </a:rPr>
                        <a:t>（4）拧紧密封接头，防止泄漏或空气侵入；</a:t>
                      </a:r>
                      <a:endParaRPr sz="1400" spc="130" dirty="0">
                        <a:uFillTx/>
                      </a:endParaRPr>
                    </a:p>
                    <a:p>
                      <a:pPr lvl="0" indent="0" algn="l" eaLnBrk="0" fontAlgn="auto" hangingPunct="0">
                        <a:lnSpc>
                          <a:spcPct val="120000"/>
                        </a:lnSpc>
                        <a:spcBef>
                          <a:spcPts val="0"/>
                        </a:spcBef>
                        <a:spcAft>
                          <a:spcPts val="0"/>
                        </a:spcAft>
                        <a:buNone/>
                      </a:pPr>
                      <a:r>
                        <a:rPr sz="1400" spc="130" dirty="0">
                          <a:uFillTx/>
                        </a:rPr>
                        <a:t>（5）选择黏度小的油液；</a:t>
                      </a:r>
                      <a:endParaRPr sz="1400" spc="130" dirty="0">
                        <a:uFillTx/>
                      </a:endParaRPr>
                    </a:p>
                    <a:p>
                      <a:pPr lvl="0" indent="0" algn="l" eaLnBrk="0" fontAlgn="auto" hangingPunct="0">
                        <a:lnSpc>
                          <a:spcPct val="120000"/>
                        </a:lnSpc>
                        <a:spcBef>
                          <a:spcPts val="0"/>
                        </a:spcBef>
                        <a:spcAft>
                          <a:spcPts val="0"/>
                        </a:spcAft>
                        <a:buNone/>
                      </a:pPr>
                      <a:r>
                        <a:rPr sz="1400" spc="130" dirty="0">
                          <a:uFillTx/>
                        </a:rPr>
                        <a:t>（6）适当修复液压泵。</a:t>
                      </a:r>
                      <a:endParaRPr sz="1400" spc="130" dirty="0">
                        <a:uFillTx/>
                      </a:endParaRPr>
                    </a:p>
                  </a:txBody>
                  <a:tcPr marL="88900" marR="88900" marT="47625" marB="47625" anchor="ctr"/>
                </a:tc>
              </a:tr>
              <a:tr h="505460">
                <a:tc>
                  <a:txBody>
                    <a:bodyPr/>
                    <a:p>
                      <a:pPr lvl="0" indent="0" algn="ctr" eaLnBrk="0" fontAlgn="auto" hangingPunct="0">
                        <a:lnSpc>
                          <a:spcPct val="120000"/>
                        </a:lnSpc>
                        <a:spcBef>
                          <a:spcPts val="0"/>
                        </a:spcBef>
                        <a:spcAft>
                          <a:spcPts val="0"/>
                        </a:spcAft>
                        <a:buNone/>
                      </a:pPr>
                      <a:r>
                        <a:rPr lang="zh-CN" altLang="en-US" sz="1600" spc="130" dirty="0">
                          <a:uFillTx/>
                        </a:rPr>
                        <a:t>液压泵输出油压不足</a:t>
                      </a:r>
                      <a:endParaRPr lang="zh-CN" altLang="en-US" sz="1600" spc="130" dirty="0">
                        <a:uFillTx/>
                      </a:endParaRPr>
                    </a:p>
                  </a:txBody>
                  <a:tcPr marL="88900" marR="88900" marT="47625" marB="47625" anchor="ctr"/>
                </a:tc>
                <a:tc>
                  <a:txBody>
                    <a:bodyPr/>
                    <a:p>
                      <a:pPr algn="l" eaLnBrk="0" fontAlgn="auto" hangingPunct="0">
                        <a:lnSpc>
                          <a:spcPct val="120000"/>
                        </a:lnSpc>
                        <a:spcBef>
                          <a:spcPts val="0"/>
                        </a:spcBef>
                        <a:spcAft>
                          <a:spcPts val="0"/>
                        </a:spcAft>
                        <a:buClrTx/>
                        <a:buSzTx/>
                        <a:buNone/>
                      </a:pPr>
                      <a:r>
                        <a:rPr lang="zh-CN" altLang="en-US" sz="1400" spc="130" dirty="0">
                          <a:uFillTx/>
                        </a:rPr>
                        <a:t>（1）液压泵效率太低；</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（2）溢流阀调整压力不足或发生故障；</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（3）油管阻力过大(管道过长或过细)；</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（4）油的黏度较小，内部泄漏较大。</a:t>
                      </a:r>
                      <a:endParaRPr lang="zh-CN" altLang="en-US" sz="1400" spc="130" dirty="0">
                        <a:uFillTx/>
                      </a:endParaRPr>
                    </a:p>
                  </a:txBody>
                  <a:tcPr marL="88900" marR="88900" marT="47625" marB="47625" anchor="ctr"/>
                </a:tc>
                <a:tc>
                  <a:txBody>
                    <a:bodyPr/>
                    <a:p>
                      <a:pPr algn="l" eaLnBrk="0" fontAlgn="auto" hangingPunct="0">
                        <a:lnSpc>
                          <a:spcPct val="120000"/>
                        </a:lnSpc>
                        <a:spcBef>
                          <a:spcPts val="0"/>
                        </a:spcBef>
                        <a:spcAft>
                          <a:spcPts val="0"/>
                        </a:spcAft>
                        <a:buClrTx/>
                        <a:buSzTx/>
                        <a:buNone/>
                      </a:pPr>
                      <a:r>
                        <a:rPr lang="zh-CN" altLang="en-US" sz="1400" spc="130" dirty="0">
                          <a:uFillTx/>
                        </a:rPr>
                        <a:t>（1）检查液压泵故障，并加以排除；</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（2）检查溢流阀故障，排除后重新调高压力；</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（3）更换孔径较大的管道或尽量减小长度；</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（4）检查内泄漏部位的密封情况，更换油液或密封。</a:t>
                      </a:r>
                      <a:endParaRPr lang="zh-CN" altLang="en-US" sz="1400" spc="130" dirty="0">
                        <a:uFillTx/>
                      </a:endParaRPr>
                    </a:p>
                  </a:txBody>
                  <a:tcPr marL="88900" marR="88900" marT="47625" marB="47625" anchor="ctr"/>
                </a:tc>
              </a:tr>
            </a:tbl>
          </a:graphicData>
        </a:graphic>
      </p:graphicFrame>
      <p:graphicFrame>
        <p:nvGraphicFramePr>
          <p:cNvPr id="14" name="表格 13"/>
          <p:cNvGraphicFramePr/>
          <p:nvPr>
            <p:custDataLst>
              <p:tags r:id="rId4"/>
            </p:custDataLst>
          </p:nvPr>
        </p:nvGraphicFramePr>
        <p:xfrm>
          <a:off x="2016760" y="4645660"/>
          <a:ext cx="9615805" cy="1819275"/>
        </p:xfrm>
        <a:graphic>
          <a:graphicData uri="http://schemas.openxmlformats.org/drawingml/2006/table">
            <a:tbl>
              <a:tblPr firstRow="1" bandRow="1">
                <a:tableStyleId>{C1851354-0483-4FA2-B4C1-F56FC3325666}</a:tableStyleId>
              </a:tblPr>
              <a:tblGrid>
                <a:gridCol w="1755775"/>
                <a:gridCol w="4585335"/>
                <a:gridCol w="3274695"/>
              </a:tblGrid>
              <a:tr h="1819275">
                <a:tc>
                  <a:txBody>
                    <a:bodyPr/>
                    <a:p>
                      <a:pPr lvl="0" indent="0" algn="ctr" eaLnBrk="0" fontAlgn="auto" hangingPunct="0">
                        <a:lnSpc>
                          <a:spcPct val="120000"/>
                        </a:lnSpc>
                        <a:spcBef>
                          <a:spcPts val="0"/>
                        </a:spcBef>
                        <a:spcAft>
                          <a:spcPts val="0"/>
                        </a:spcAft>
                        <a:buNone/>
                      </a:pPr>
                      <a:r>
                        <a:rPr lang="zh-CN" altLang="en-US" sz="1600" b="1" spc="130" dirty="0">
                          <a:solidFill>
                            <a:srgbClr val="1A5371"/>
                          </a:solidFill>
                          <a:uFillTx/>
                        </a:rPr>
                        <a:t>液压泵输出油压不足</a:t>
                      </a:r>
                      <a:endParaRPr lang="zh-CN" altLang="en-US" sz="1600" b="1" spc="130" dirty="0">
                        <a:solidFill>
                          <a:srgbClr val="1A5371"/>
                        </a:solidFill>
                        <a:uFillTx/>
                      </a:endParaRPr>
                    </a:p>
                  </a:txBody>
                  <a:tcPr marL="88900" marR="88900" marT="47625" marB="47625" anchor="ctr">
                    <a:lnB w="28575">
                      <a:solidFill>
                        <a:srgbClr val="1A5371"/>
                      </a:solidFill>
                      <a:prstDash val="solid"/>
                    </a:lnB>
                    <a:solidFill>
                      <a:srgbClr val="CAE5F3"/>
                    </a:solidFill>
                  </a:tcPr>
                </a:tc>
                <a:tc>
                  <a:txBody>
                    <a:bodyPr/>
                    <a:p>
                      <a:pPr algn="l" eaLnBrk="0" fontAlgn="auto" hangingPunct="0">
                        <a:lnSpc>
                          <a:spcPct val="120000"/>
                        </a:lnSpc>
                        <a:spcBef>
                          <a:spcPts val="0"/>
                        </a:spcBef>
                        <a:spcAft>
                          <a:spcPts val="0"/>
                        </a:spcAft>
                        <a:buClrTx/>
                        <a:buSzTx/>
                        <a:buNone/>
                      </a:pPr>
                      <a:r>
                        <a:rPr sz="1400" b="1" spc="130" dirty="0">
                          <a:solidFill>
                            <a:srgbClr val="1A5371"/>
                          </a:solidFill>
                          <a:uFillTx/>
                        </a:rPr>
                        <a:t>（1）液压泵效率太低；</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（2）溢流阀调整压力不足或发生故障；</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（3）油管阻力过大(管道过长或过细)；</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a:t>
                      </a:r>
                      <a:r>
                        <a:rPr lang="en-US" altLang="zh-CN" sz="1400" b="1" spc="130" dirty="0">
                          <a:solidFill>
                            <a:srgbClr val="1A5371"/>
                          </a:solidFill>
                          <a:uFillTx/>
                        </a:rPr>
                        <a:t>4</a:t>
                      </a:r>
                      <a:r>
                        <a:rPr sz="1400" b="1" spc="130" dirty="0">
                          <a:solidFill>
                            <a:srgbClr val="1A5371"/>
                          </a:solidFill>
                          <a:uFillTx/>
                        </a:rPr>
                        <a:t>）油的黏度较小，内部泄漏较大。</a:t>
                      </a:r>
                      <a:endParaRPr sz="1400" b="1" spc="130" dirty="0">
                        <a:solidFill>
                          <a:srgbClr val="1A5371"/>
                        </a:solidFill>
                        <a:uFillTx/>
                      </a:endParaRPr>
                    </a:p>
                  </a:txBody>
                  <a:tcPr marL="88900" marR="88900" marT="47625" marB="47625" anchor="ctr">
                    <a:lnB w="28575">
                      <a:solidFill>
                        <a:srgbClr val="1A5371"/>
                      </a:solidFill>
                      <a:prstDash val="solid"/>
                    </a:lnB>
                    <a:solidFill>
                      <a:srgbClr val="CAE5F3"/>
                    </a:solidFill>
                  </a:tcPr>
                </a:tc>
                <a:tc>
                  <a:txBody>
                    <a:bodyPr/>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（1）检查液压泵故障，并加以排除；</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（2）检查溢流阀故障，排除后重新调高压力；</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（3）更换孔径较大的管道或尽量减小长度；</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（4）检查内泄漏部位的密封情况，更换油液或密封。</a:t>
                      </a:r>
                      <a:endParaRPr lang="zh-CN" altLang="en-US" sz="1400" b="1" spc="130" dirty="0">
                        <a:solidFill>
                          <a:srgbClr val="1A5371"/>
                        </a:solidFill>
                        <a:uFillTx/>
                      </a:endParaRPr>
                    </a:p>
                  </a:txBody>
                  <a:tcPr marL="88900" marR="88900" marT="47625" marB="47625" anchor="ctr">
                    <a:lnB w="28575">
                      <a:solidFill>
                        <a:srgbClr val="1A5371"/>
                      </a:solidFill>
                      <a:prstDash val="solid"/>
                    </a:lnB>
                    <a:solidFill>
                      <a:srgbClr val="CAE5F3"/>
                    </a:solid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graphicFrame>
        <p:nvGraphicFramePr>
          <p:cNvPr id="4" name="表格 3"/>
          <p:cNvGraphicFramePr/>
          <p:nvPr>
            <p:custDataLst>
              <p:tags r:id="rId3"/>
            </p:custDataLst>
          </p:nvPr>
        </p:nvGraphicFramePr>
        <p:xfrm>
          <a:off x="2016760" y="1140460"/>
          <a:ext cx="9615805" cy="4519295"/>
        </p:xfrm>
        <a:graphic>
          <a:graphicData uri="http://schemas.openxmlformats.org/drawingml/2006/table">
            <a:tbl>
              <a:tblPr firstRow="1" bandRow="1">
                <a:tableStyleId>{C1851354-0483-4FA2-B4C1-F56FC3325666}</a:tableStyleId>
              </a:tblPr>
              <a:tblGrid>
                <a:gridCol w="1755775"/>
                <a:gridCol w="4585335"/>
                <a:gridCol w="3274695"/>
              </a:tblGrid>
              <a:tr h="681990">
                <a:tc gridSpan="3">
                  <a:txBody>
                    <a:bodyPr/>
                    <a:p>
                      <a:pPr lvl="0" indent="0" algn="ctr" eaLnBrk="0" hangingPunct="0">
                        <a:lnSpc>
                          <a:spcPct val="120000"/>
                        </a:lnSpc>
                        <a:spcBef>
                          <a:spcPts val="0"/>
                        </a:spcBef>
                        <a:spcAft>
                          <a:spcPts val="0"/>
                        </a:spcAft>
                        <a:buNone/>
                      </a:pPr>
                      <a:r>
                        <a:rPr lang="zh-CN" altLang="en-US" sz="2400" spc="130" dirty="0">
                          <a:uFillTx/>
                        </a:rPr>
                        <a:t>液压马达的常见故障及排除方法</a:t>
                      </a:r>
                      <a:endParaRPr lang="zh-CN" altLang="en-US" sz="2400" spc="130" dirty="0">
                        <a:uFillTx/>
                      </a:endParaRPr>
                    </a:p>
                  </a:txBody>
                  <a:tcPr marL="88900" marR="88900" marT="47625" marB="47625" anchor="ctr"/>
                </a:tc>
                <a:tc hMerge="1">
                  <a:tcPr marL="82917" marR="82917" marT="41458" marB="41458" anchor="ctr"/>
                </a:tc>
                <a:tc hMerge="1">
                  <a:tcPr marL="82917" marR="82917" marT="41458" marB="41458" anchor="ctr"/>
                </a:tc>
              </a:tr>
              <a:tr h="575945">
                <a:tc>
                  <a:txBody>
                    <a:bodyPr/>
                    <a:p>
                      <a:pPr lvl="0" indent="0" algn="ctr" eaLnBrk="0" fontAlgn="auto" hangingPunct="0">
                        <a:lnSpc>
                          <a:spcPct val="120000"/>
                        </a:lnSpc>
                        <a:spcBef>
                          <a:spcPts val="0"/>
                        </a:spcBef>
                        <a:spcAft>
                          <a:spcPts val="0"/>
                        </a:spcAft>
                        <a:buNone/>
                      </a:pPr>
                      <a:r>
                        <a:rPr lang="zh-CN" altLang="en-US" sz="2000" spc="130" dirty="0">
                          <a:uFillTx/>
                        </a:rPr>
                        <a:t>故障现象</a:t>
                      </a:r>
                      <a:endParaRPr lang="zh-CN" altLang="en-US" sz="2000" spc="130" dirty="0">
                        <a:uFillTx/>
                      </a:endParaRPr>
                    </a:p>
                  </a:txBody>
                  <a:tcPr marL="88900" marR="88900" marT="47625" marB="47625" anchor="ctr"/>
                </a:tc>
                <a:tc>
                  <a:txBody>
                    <a:bodyPr/>
                    <a:p>
                      <a:pPr lvl="0" indent="0" algn="ctr" eaLnBrk="0" fontAlgn="auto" hangingPunct="0">
                        <a:lnSpc>
                          <a:spcPct val="120000"/>
                        </a:lnSpc>
                        <a:spcBef>
                          <a:spcPts val="0"/>
                        </a:spcBef>
                        <a:spcAft>
                          <a:spcPts val="0"/>
                        </a:spcAft>
                        <a:buNone/>
                      </a:pPr>
                      <a:r>
                        <a:rPr lang="zh-CN" altLang="en-US" sz="2000" spc="130" dirty="0">
                          <a:uFillTx/>
                        </a:rPr>
                        <a:t>故障原因</a:t>
                      </a:r>
                      <a:endParaRPr lang="zh-CN" altLang="en-US" sz="2000" spc="130" dirty="0">
                        <a:uFillTx/>
                      </a:endParaRPr>
                    </a:p>
                  </a:txBody>
                  <a:tcPr marL="88900" marR="88900" marT="47625" marB="47625" anchor="ctr"/>
                </a:tc>
                <a:tc>
                  <a:txBody>
                    <a:bodyPr/>
                    <a:p>
                      <a:pPr lvl="0" indent="0" algn="ctr" eaLnBrk="0" fontAlgn="auto" hangingPunct="0">
                        <a:lnSpc>
                          <a:spcPct val="120000"/>
                        </a:lnSpc>
                        <a:spcBef>
                          <a:spcPts val="0"/>
                        </a:spcBef>
                        <a:spcAft>
                          <a:spcPts val="0"/>
                        </a:spcAft>
                        <a:buNone/>
                      </a:pPr>
                      <a:r>
                        <a:rPr lang="zh-CN" altLang="en-US" sz="2000" spc="130" dirty="0">
                          <a:uFillTx/>
                        </a:rPr>
                        <a:t>排除方法</a:t>
                      </a:r>
                      <a:endParaRPr lang="zh-CN" altLang="en-US" sz="2000" spc="130" dirty="0">
                        <a:uFillTx/>
                      </a:endParaRPr>
                    </a:p>
                  </a:txBody>
                  <a:tcPr marL="88900" marR="88900" marT="47625" marB="47625" anchor="ctr"/>
                </a:tc>
              </a:tr>
              <a:tr h="2142490">
                <a:tc>
                  <a:txBody>
                    <a:bodyPr/>
                    <a:p>
                      <a:pPr lvl="0" indent="0" algn="ctr" eaLnBrk="0" fontAlgn="auto" hangingPunct="0">
                        <a:lnSpc>
                          <a:spcPct val="120000"/>
                        </a:lnSpc>
                        <a:spcBef>
                          <a:spcPts val="0"/>
                        </a:spcBef>
                        <a:spcAft>
                          <a:spcPts val="0"/>
                        </a:spcAft>
                        <a:buNone/>
                      </a:pPr>
                      <a:r>
                        <a:rPr lang="zh-CN" altLang="en-US" sz="1600" spc="130" dirty="0">
                          <a:uFillTx/>
                        </a:rPr>
                        <a:t>外泄露</a:t>
                      </a:r>
                      <a:endParaRPr lang="zh-CN" altLang="en-US" sz="1600" spc="130" dirty="0">
                        <a:uFillTx/>
                      </a:endParaRPr>
                    </a:p>
                  </a:txBody>
                  <a:tcPr marL="88900" marR="88900" marT="47625" marB="47625" anchor="ctr"/>
                </a:tc>
                <a:tc>
                  <a:txBody>
                    <a:bodyPr/>
                    <a:p>
                      <a:pPr lvl="0" indent="0" algn="l" eaLnBrk="0" fontAlgn="auto" hangingPunct="0">
                        <a:lnSpc>
                          <a:spcPct val="120000"/>
                        </a:lnSpc>
                        <a:spcBef>
                          <a:spcPts val="0"/>
                        </a:spcBef>
                        <a:spcAft>
                          <a:spcPts val="0"/>
                        </a:spcAft>
                        <a:buNone/>
                      </a:pPr>
                      <a:r>
                        <a:rPr lang="zh-CN" altLang="en-US" sz="1400" spc="130" dirty="0">
                          <a:uFillTx/>
                        </a:rPr>
                        <a:t>（1）液压马达结合面没有拧紧或密封不好有泄漏；</a:t>
                      </a:r>
                      <a:endParaRPr lang="zh-CN" altLang="en-US" sz="1400" spc="130" dirty="0">
                        <a:uFillTx/>
                      </a:endParaRPr>
                    </a:p>
                    <a:p>
                      <a:pPr lvl="0" indent="0" algn="l" eaLnBrk="0" fontAlgn="auto" hangingPunct="0">
                        <a:lnSpc>
                          <a:spcPct val="120000"/>
                        </a:lnSpc>
                        <a:spcBef>
                          <a:spcPts val="0"/>
                        </a:spcBef>
                        <a:spcAft>
                          <a:spcPts val="0"/>
                        </a:spcAft>
                        <a:buNone/>
                      </a:pPr>
                      <a:r>
                        <a:rPr lang="zh-CN" altLang="en-US" sz="1400" spc="130" dirty="0">
                          <a:uFillTx/>
                        </a:rPr>
                        <a:t>（2）液压马达内部零件磨损，泄漏严重。</a:t>
                      </a:r>
                      <a:endParaRPr lang="zh-CN" altLang="en-US" sz="1400" spc="130" dirty="0">
                        <a:uFillTx/>
                      </a:endParaRPr>
                    </a:p>
                  </a:txBody>
                  <a:tcPr marL="88900" marR="88900" marT="47625" marB="47625" anchor="ctr"/>
                </a:tc>
                <a:tc>
                  <a:txBody>
                    <a:bodyPr/>
                    <a:p>
                      <a:pPr lvl="0" indent="0" algn="l" eaLnBrk="0" fontAlgn="auto" hangingPunct="0">
                        <a:lnSpc>
                          <a:spcPct val="120000"/>
                        </a:lnSpc>
                        <a:spcBef>
                          <a:spcPts val="0"/>
                        </a:spcBef>
                        <a:spcAft>
                          <a:spcPts val="0"/>
                        </a:spcAft>
                        <a:buNone/>
                      </a:pPr>
                      <a:r>
                        <a:rPr sz="1400" spc="130" dirty="0">
                          <a:uFillTx/>
                        </a:rPr>
                        <a:t>（</a:t>
                      </a:r>
                      <a:r>
                        <a:rPr lang="en-US" altLang="zh-CN" sz="1400" spc="130" dirty="0">
                          <a:uFillTx/>
                        </a:rPr>
                        <a:t>1</a:t>
                      </a:r>
                      <a:r>
                        <a:rPr sz="1400" spc="130" dirty="0">
                          <a:uFillTx/>
                        </a:rPr>
                        <a:t>）拧紧接合面，检查密封情况或更换密封圈；</a:t>
                      </a:r>
                      <a:endParaRPr sz="1400" spc="130" dirty="0">
                        <a:uFillTx/>
                      </a:endParaRPr>
                    </a:p>
                    <a:p>
                      <a:pPr lvl="0" indent="0" algn="l" eaLnBrk="0" fontAlgn="auto" hangingPunct="0">
                        <a:lnSpc>
                          <a:spcPct val="120000"/>
                        </a:lnSpc>
                        <a:spcBef>
                          <a:spcPts val="0"/>
                        </a:spcBef>
                        <a:spcAft>
                          <a:spcPts val="0"/>
                        </a:spcAft>
                        <a:buNone/>
                      </a:pPr>
                      <a:r>
                        <a:rPr sz="1400" spc="130" dirty="0">
                          <a:uFillTx/>
                        </a:rPr>
                        <a:t>（2）检查其损伤部位，并修磨或更换零件。</a:t>
                      </a:r>
                      <a:endParaRPr sz="1400" spc="130" dirty="0">
                        <a:uFillTx/>
                      </a:endParaRPr>
                    </a:p>
                  </a:txBody>
                  <a:tcPr marL="88900" marR="88900" marT="47625" marB="47625" anchor="ctr"/>
                </a:tc>
              </a:tr>
              <a:tr h="505460">
                <a:tc>
                  <a:txBody>
                    <a:bodyPr/>
                    <a:p>
                      <a:pPr lvl="0" indent="0" algn="ctr" eaLnBrk="0" fontAlgn="auto" hangingPunct="0">
                        <a:lnSpc>
                          <a:spcPct val="120000"/>
                        </a:lnSpc>
                        <a:spcBef>
                          <a:spcPts val="0"/>
                        </a:spcBef>
                        <a:spcAft>
                          <a:spcPts val="0"/>
                        </a:spcAft>
                        <a:buNone/>
                      </a:pPr>
                      <a:r>
                        <a:rPr lang="zh-CN" altLang="en-US" sz="1600" spc="130" dirty="0">
                          <a:uFillTx/>
                        </a:rPr>
                        <a:t>内泄露</a:t>
                      </a:r>
                      <a:endParaRPr lang="zh-CN" altLang="en-US" sz="1600" spc="130" dirty="0">
                        <a:uFillTx/>
                      </a:endParaRPr>
                    </a:p>
                  </a:txBody>
                  <a:tcPr marL="88900" marR="88900" marT="47625" marB="47625" anchor="ctr"/>
                </a:tc>
                <a:tc>
                  <a:txBody>
                    <a:bodyPr/>
                    <a:p>
                      <a:pPr algn="l" eaLnBrk="0" fontAlgn="auto" hangingPunct="0">
                        <a:lnSpc>
                          <a:spcPct val="120000"/>
                        </a:lnSpc>
                        <a:spcBef>
                          <a:spcPts val="0"/>
                        </a:spcBef>
                        <a:spcAft>
                          <a:spcPts val="0"/>
                        </a:spcAft>
                        <a:buClrTx/>
                        <a:buSzTx/>
                        <a:buNone/>
                      </a:pPr>
                      <a:r>
                        <a:rPr lang="zh-CN" altLang="en-US" sz="1400" spc="130" dirty="0">
                          <a:uFillTx/>
                        </a:rPr>
                        <a:t>（1）配油盘磨损严重；</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（2）轴向间隙过大；</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（3）配油盘与缸体端面磨损，轴向间隙过大；</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（4）弹簧疲劳；</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（5）柱塞与缸体磨损严重。</a:t>
                      </a:r>
                      <a:endParaRPr lang="zh-CN" altLang="en-US" sz="1400" spc="130" dirty="0">
                        <a:uFillTx/>
                      </a:endParaRPr>
                    </a:p>
                  </a:txBody>
                  <a:tcPr marL="88900" marR="88900" marT="47625" marB="47625" anchor="ctr"/>
                </a:tc>
                <a:tc>
                  <a:txBody>
                    <a:bodyPr/>
                    <a:p>
                      <a:pPr algn="l" eaLnBrk="0" fontAlgn="auto" hangingPunct="0">
                        <a:lnSpc>
                          <a:spcPct val="120000"/>
                        </a:lnSpc>
                        <a:spcBef>
                          <a:spcPts val="0"/>
                        </a:spcBef>
                        <a:spcAft>
                          <a:spcPts val="0"/>
                        </a:spcAft>
                        <a:buClrTx/>
                        <a:buSzTx/>
                        <a:buNone/>
                      </a:pPr>
                      <a:r>
                        <a:rPr lang="zh-CN" altLang="en-US" sz="1400" spc="130" dirty="0">
                          <a:uFillTx/>
                        </a:rPr>
                        <a:t>（1）检查配油盘接触面，并加以修复；</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（2）检查并将轴向间隙调至规定范围；</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（3）修磨缸体及配油盘端面；</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（4）更换弹簧；</a:t>
                      </a:r>
                      <a:endParaRPr lang="zh-CN" altLang="en-US" sz="1400" spc="130" dirty="0">
                        <a:uFillTx/>
                      </a:endParaRPr>
                    </a:p>
                    <a:p>
                      <a:pPr algn="l" eaLnBrk="0" fontAlgn="auto" hangingPunct="0">
                        <a:lnSpc>
                          <a:spcPct val="120000"/>
                        </a:lnSpc>
                        <a:spcBef>
                          <a:spcPts val="0"/>
                        </a:spcBef>
                        <a:spcAft>
                          <a:spcPts val="0"/>
                        </a:spcAft>
                        <a:buClrTx/>
                        <a:buSzTx/>
                        <a:buNone/>
                      </a:pPr>
                      <a:r>
                        <a:rPr lang="zh-CN" altLang="en-US" sz="1400" spc="130" dirty="0">
                          <a:uFillTx/>
                        </a:rPr>
                        <a:t>（5）研磨缸体孔，重配柱塞。</a:t>
                      </a:r>
                      <a:endParaRPr lang="zh-CN" altLang="en-US" sz="1400" spc="130" dirty="0">
                        <a:uFillTx/>
                      </a:endParaRPr>
                    </a:p>
                  </a:txBody>
                  <a:tcPr marL="88900" marR="88900" marT="47625" marB="47625" anchor="ctr"/>
                </a:tc>
              </a:tr>
            </a:tbl>
          </a:graphicData>
        </a:graphic>
      </p:graphicFrame>
      <p:graphicFrame>
        <p:nvGraphicFramePr>
          <p:cNvPr id="14" name="表格 13"/>
          <p:cNvGraphicFramePr/>
          <p:nvPr>
            <p:custDataLst>
              <p:tags r:id="rId4"/>
            </p:custDataLst>
          </p:nvPr>
        </p:nvGraphicFramePr>
        <p:xfrm>
          <a:off x="2016760" y="4225925"/>
          <a:ext cx="9615805" cy="2449195"/>
        </p:xfrm>
        <a:graphic>
          <a:graphicData uri="http://schemas.openxmlformats.org/drawingml/2006/table">
            <a:tbl>
              <a:tblPr firstRow="1" bandRow="1">
                <a:tableStyleId>{C1851354-0483-4FA2-B4C1-F56FC3325666}</a:tableStyleId>
              </a:tblPr>
              <a:tblGrid>
                <a:gridCol w="1755775"/>
                <a:gridCol w="4585335"/>
                <a:gridCol w="3274695"/>
              </a:tblGrid>
              <a:tr h="2449195">
                <a:tc>
                  <a:txBody>
                    <a:bodyPr/>
                    <a:p>
                      <a:pPr lvl="0" indent="0" algn="ctr" eaLnBrk="0" fontAlgn="auto" hangingPunct="0">
                        <a:lnSpc>
                          <a:spcPct val="120000"/>
                        </a:lnSpc>
                        <a:spcBef>
                          <a:spcPts val="0"/>
                        </a:spcBef>
                        <a:spcAft>
                          <a:spcPts val="0"/>
                        </a:spcAft>
                        <a:buNone/>
                      </a:pPr>
                      <a:r>
                        <a:rPr lang="zh-CN" altLang="en-US" sz="1600" b="1" spc="130" dirty="0">
                          <a:solidFill>
                            <a:srgbClr val="1A5371"/>
                          </a:solidFill>
                          <a:uFillTx/>
                        </a:rPr>
                        <a:t>内</a:t>
                      </a:r>
                      <a:r>
                        <a:rPr lang="zh-CN" altLang="en-US" sz="1600" b="1" spc="130" dirty="0">
                          <a:solidFill>
                            <a:srgbClr val="1A5371"/>
                          </a:solidFill>
                          <a:uFillTx/>
                        </a:rPr>
                        <a:t>泄露</a:t>
                      </a:r>
                      <a:endParaRPr lang="zh-CN" altLang="en-US" sz="1600" b="1" spc="130" dirty="0">
                        <a:solidFill>
                          <a:srgbClr val="1A5371"/>
                        </a:solidFill>
                        <a:uFillTx/>
                      </a:endParaRPr>
                    </a:p>
                  </a:txBody>
                  <a:tcPr marL="88900" marR="88900" marT="47625" marB="47625" anchor="ctr">
                    <a:lnB w="28575">
                      <a:solidFill>
                        <a:srgbClr val="1A5371"/>
                      </a:solidFill>
                      <a:prstDash val="solid"/>
                    </a:lnB>
                    <a:solidFill>
                      <a:srgbClr val="CAE5F3"/>
                    </a:solidFill>
                  </a:tcPr>
                </a:tc>
                <a:tc>
                  <a:txBody>
                    <a:bodyPr/>
                    <a:p>
                      <a:pPr algn="l" eaLnBrk="0" fontAlgn="auto" hangingPunct="0">
                        <a:lnSpc>
                          <a:spcPct val="120000"/>
                        </a:lnSpc>
                        <a:spcBef>
                          <a:spcPts val="0"/>
                        </a:spcBef>
                        <a:spcAft>
                          <a:spcPts val="0"/>
                        </a:spcAft>
                        <a:buClrTx/>
                        <a:buSzTx/>
                        <a:buNone/>
                      </a:pPr>
                      <a:r>
                        <a:rPr sz="1400" b="1" spc="130" dirty="0">
                          <a:solidFill>
                            <a:srgbClr val="1A5371"/>
                          </a:solidFill>
                          <a:uFillTx/>
                        </a:rPr>
                        <a:t>（</a:t>
                      </a:r>
                      <a:r>
                        <a:rPr lang="en-US" altLang="zh-CN" sz="1400" b="1" spc="130" dirty="0">
                          <a:solidFill>
                            <a:srgbClr val="1A5371"/>
                          </a:solidFill>
                          <a:uFillTx/>
                        </a:rPr>
                        <a:t>1</a:t>
                      </a:r>
                      <a:r>
                        <a:rPr sz="1400" b="1" spc="130" dirty="0">
                          <a:solidFill>
                            <a:srgbClr val="1A5371"/>
                          </a:solidFill>
                          <a:uFillTx/>
                        </a:rPr>
                        <a:t>）配油盘磨损严重；</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（2）轴向间隙过大；</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（3）配油盘与缸体端面磨损，轴向间隙过大；</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（4）弹簧疲劳；</a:t>
                      </a:r>
                      <a:endParaRPr sz="1400" b="1" spc="130" dirty="0">
                        <a:solidFill>
                          <a:srgbClr val="1A5371"/>
                        </a:solidFill>
                        <a:uFillTx/>
                      </a:endParaRPr>
                    </a:p>
                    <a:p>
                      <a:pPr algn="l" eaLnBrk="0" fontAlgn="auto" hangingPunct="0">
                        <a:lnSpc>
                          <a:spcPct val="120000"/>
                        </a:lnSpc>
                        <a:spcBef>
                          <a:spcPts val="0"/>
                        </a:spcBef>
                        <a:spcAft>
                          <a:spcPts val="0"/>
                        </a:spcAft>
                        <a:buClrTx/>
                        <a:buSzTx/>
                        <a:buNone/>
                      </a:pPr>
                      <a:r>
                        <a:rPr sz="1400" b="1" spc="130" dirty="0">
                          <a:solidFill>
                            <a:srgbClr val="1A5371"/>
                          </a:solidFill>
                          <a:uFillTx/>
                        </a:rPr>
                        <a:t>（5）柱塞与缸体磨损严重。</a:t>
                      </a:r>
                      <a:endParaRPr sz="1400" b="1" spc="130" dirty="0">
                        <a:solidFill>
                          <a:srgbClr val="1A5371"/>
                        </a:solidFill>
                        <a:uFillTx/>
                      </a:endParaRPr>
                    </a:p>
                  </a:txBody>
                  <a:tcPr marL="88900" marR="88900" marT="47625" marB="47625" anchor="ctr">
                    <a:lnB w="28575">
                      <a:solidFill>
                        <a:srgbClr val="1A5371"/>
                      </a:solidFill>
                      <a:prstDash val="solid"/>
                    </a:lnB>
                    <a:solidFill>
                      <a:srgbClr val="CAE5F3"/>
                    </a:solidFill>
                  </a:tcPr>
                </a:tc>
                <a:tc>
                  <a:txBody>
                    <a:bodyPr/>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（1）检查配油盘接触面，并加以修复；</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（2）检查并将轴向间隙调至规定范围；</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（3）修磨缸体及配油盘端面；</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（4）更换弹簧；</a:t>
                      </a:r>
                      <a:endParaRPr lang="zh-CN" altLang="en-US" sz="1400" b="1" spc="130" dirty="0">
                        <a:solidFill>
                          <a:srgbClr val="1A5371"/>
                        </a:solidFill>
                        <a:uFillTx/>
                      </a:endParaRPr>
                    </a:p>
                    <a:p>
                      <a:pPr algn="l" eaLnBrk="0" fontAlgn="auto" hangingPunct="0">
                        <a:lnSpc>
                          <a:spcPct val="120000"/>
                        </a:lnSpc>
                        <a:spcBef>
                          <a:spcPts val="0"/>
                        </a:spcBef>
                        <a:spcAft>
                          <a:spcPts val="0"/>
                        </a:spcAft>
                        <a:buClrTx/>
                        <a:buSzTx/>
                        <a:buNone/>
                      </a:pPr>
                      <a:r>
                        <a:rPr lang="zh-CN" altLang="en-US" sz="1400" b="1" spc="130" dirty="0">
                          <a:solidFill>
                            <a:srgbClr val="1A5371"/>
                          </a:solidFill>
                          <a:uFillTx/>
                        </a:rPr>
                        <a:t>（5）研磨缸体孔，重配柱塞。</a:t>
                      </a:r>
                      <a:endParaRPr lang="zh-CN" altLang="en-US" sz="1400" b="1" spc="130" dirty="0">
                        <a:solidFill>
                          <a:srgbClr val="1A5371"/>
                        </a:solidFill>
                        <a:uFillTx/>
                      </a:endParaRPr>
                    </a:p>
                  </a:txBody>
                  <a:tcPr marL="88900" marR="88900" marT="47625" marB="47625" anchor="ctr">
                    <a:lnB w="28575">
                      <a:solidFill>
                        <a:srgbClr val="1A5371"/>
                      </a:solidFill>
                      <a:prstDash val="solid"/>
                    </a:lnB>
                    <a:solidFill>
                      <a:srgbClr val="CAE5F3"/>
                    </a:solid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pic>
        <p:nvPicPr>
          <p:cNvPr id="8" name="图片 7"/>
          <p:cNvPicPr>
            <a:picLocks noChangeAspect="1"/>
          </p:cNvPicPr>
          <p:nvPr/>
        </p:nvPicPr>
        <p:blipFill>
          <a:blip r:embed="rId3"/>
          <a:stretch>
            <a:fillRect/>
          </a:stretch>
        </p:blipFill>
        <p:spPr>
          <a:xfrm>
            <a:off x="0" y="3084830"/>
            <a:ext cx="1663065" cy="1260475"/>
          </a:xfrm>
          <a:prstGeom prst="rect">
            <a:avLst/>
          </a:prstGeom>
        </p:spPr>
      </p:pic>
      <p:pic>
        <p:nvPicPr>
          <p:cNvPr id="9" name="图片 8"/>
          <p:cNvPicPr>
            <a:picLocks noChangeAspect="1"/>
          </p:cNvPicPr>
          <p:nvPr/>
        </p:nvPicPr>
        <p:blipFill>
          <a:blip r:embed="rId4"/>
          <a:stretch>
            <a:fillRect/>
          </a:stretch>
        </p:blipFill>
        <p:spPr>
          <a:xfrm>
            <a:off x="-21590" y="3030220"/>
            <a:ext cx="1798955" cy="1385570"/>
          </a:xfrm>
          <a:prstGeom prst="rect">
            <a:avLst/>
          </a:prstGeom>
        </p:spPr>
      </p:pic>
      <p:sp>
        <p:nvSpPr>
          <p:cNvPr id="118" name="文本框 117"/>
          <p:cNvSpPr txBox="1"/>
          <p:nvPr/>
        </p:nvSpPr>
        <p:spPr>
          <a:xfrm>
            <a:off x="2159635" y="1955800"/>
            <a:ext cx="8689340" cy="398780"/>
          </a:xfrm>
          <a:prstGeom prst="rect">
            <a:avLst/>
          </a:prstGeom>
          <a:noFill/>
          <a:ln w="9525">
            <a:noFill/>
          </a:ln>
        </p:spPr>
        <p:txBody>
          <a:bodyPr wrap="square">
            <a:spAutoFit/>
          </a:bodyPr>
          <a:p>
            <a:pPr marL="76200" indent="-76200"/>
            <a:r>
              <a:rPr lang="zh-CN" sz="2000" b="0">
                <a:latin typeface="宋体" panose="02010600030101010101" pitchFamily="2" charset="-122"/>
                <a:ea typeface="宋体" panose="02010600030101010101" pitchFamily="2" charset="-122"/>
              </a:rPr>
              <a:t>扫码观看液压缸拆装视频，并动手拆装液压缸，写出液压缸的主要拆卸步骤</a:t>
            </a:r>
            <a:endParaRPr lang="zh-CN" altLang="en-US" sz="2000" b="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5"/>
          <a:stretch>
            <a:fillRect/>
          </a:stretch>
        </p:blipFill>
        <p:spPr>
          <a:xfrm>
            <a:off x="4668520" y="2703195"/>
            <a:ext cx="3470275" cy="3470275"/>
          </a:xfrm>
          <a:prstGeom prst="rect">
            <a:avLst/>
          </a:prstGeom>
          <a:noFill/>
          <a:ln w="9525">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pic>
        <p:nvPicPr>
          <p:cNvPr id="8" name="图片 7"/>
          <p:cNvPicPr>
            <a:picLocks noChangeAspect="1"/>
          </p:cNvPicPr>
          <p:nvPr/>
        </p:nvPicPr>
        <p:blipFill>
          <a:blip r:embed="rId3"/>
          <a:stretch>
            <a:fillRect/>
          </a:stretch>
        </p:blipFill>
        <p:spPr>
          <a:xfrm>
            <a:off x="0" y="3084830"/>
            <a:ext cx="1663065" cy="1260475"/>
          </a:xfrm>
          <a:prstGeom prst="rect">
            <a:avLst/>
          </a:prstGeom>
        </p:spPr>
      </p:pic>
      <p:pic>
        <p:nvPicPr>
          <p:cNvPr id="9" name="图片 8"/>
          <p:cNvPicPr>
            <a:picLocks noChangeAspect="1"/>
          </p:cNvPicPr>
          <p:nvPr/>
        </p:nvPicPr>
        <p:blipFill>
          <a:blip r:embed="rId4"/>
          <a:stretch>
            <a:fillRect/>
          </a:stretch>
        </p:blipFill>
        <p:spPr>
          <a:xfrm>
            <a:off x="-21590" y="3030220"/>
            <a:ext cx="1798955" cy="1385570"/>
          </a:xfrm>
          <a:prstGeom prst="rect">
            <a:avLst/>
          </a:prstGeom>
        </p:spPr>
      </p:pic>
      <p:pic>
        <p:nvPicPr>
          <p:cNvPr id="2" name="图片 -2147482305"/>
          <p:cNvPicPr>
            <a:picLocks noChangeAspect="1"/>
          </p:cNvPicPr>
          <p:nvPr>
            <p:custDataLst>
              <p:tags r:id="rId5"/>
            </p:custDataLst>
          </p:nvPr>
        </p:nvPicPr>
        <p:blipFill>
          <a:blip r:embed="rId6"/>
          <a:stretch>
            <a:fillRect/>
          </a:stretch>
        </p:blipFill>
        <p:spPr>
          <a:xfrm>
            <a:off x="4579620" y="1746885"/>
            <a:ext cx="3032760" cy="2945765"/>
          </a:xfrm>
          <a:prstGeom prst="rect">
            <a:avLst/>
          </a:prstGeom>
          <a:noFill/>
          <a:ln w="9525">
            <a:noFill/>
          </a:ln>
        </p:spPr>
      </p:pic>
      <p:sp>
        <p:nvSpPr>
          <p:cNvPr id="4" name="文本框 3"/>
          <p:cNvSpPr txBox="1"/>
          <p:nvPr/>
        </p:nvSpPr>
        <p:spPr>
          <a:xfrm>
            <a:off x="4930140" y="5147945"/>
            <a:ext cx="2497455" cy="337185"/>
          </a:xfrm>
          <a:prstGeom prst="rect">
            <a:avLst/>
          </a:prstGeom>
          <a:noFill/>
        </p:spPr>
        <p:txBody>
          <a:bodyPr wrap="square" rtlCol="0">
            <a:spAutoFit/>
          </a:bodyPr>
          <a:p>
            <a:pPr algn="ctr"/>
            <a:r>
              <a:rPr lang="zh-CN" altLang="en-US" sz="1600" b="1">
                <a:latin typeface="黑体" panose="02010609060101010101" pitchFamily="49" charset="-122"/>
                <a:ea typeface="黑体" panose="02010609060101010101" pitchFamily="49" charset="-122"/>
              </a:rPr>
              <a:t>任务评价</a:t>
            </a:r>
            <a:endParaRPr lang="zh-CN" altLang="en-US" sz="1600" b="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2</a:t>
            </a:r>
            <a:r>
              <a:rPr altLang="en-US" sz="2000" b="1" dirty="0" smtClean="0">
                <a:solidFill>
                  <a:schemeClr val="accent1">
                    <a:lumMod val="50000"/>
                  </a:schemeClr>
                </a:solidFill>
                <a:latin typeface="华文隶书" panose="02010800040101010101" pitchFamily="2" charset="-122"/>
                <a:ea typeface="华文隶书" panose="02010800040101010101" pitchFamily="2" charset="-122"/>
                <a:sym typeface="+mn-ea"/>
              </a:rPr>
              <a:t>：液压缸的故障排除</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100" name="文本框 99"/>
          <p:cNvSpPr txBox="1"/>
          <p:nvPr/>
        </p:nvSpPr>
        <p:spPr>
          <a:xfrm>
            <a:off x="4328160" y="5158105"/>
            <a:ext cx="5080000" cy="368300"/>
          </a:xfrm>
          <a:prstGeom prst="rect">
            <a:avLst/>
          </a:prstGeom>
          <a:noFill/>
          <a:ln w="9525">
            <a:noFill/>
          </a:ln>
        </p:spPr>
        <p:txBody>
          <a:bodyPr>
            <a:spAutoFit/>
          </a:bodyPr>
          <a:p>
            <a:pPr indent="0"/>
            <a:r>
              <a:rPr lang="zh-CN" b="1">
                <a:latin typeface="黑体" panose="02010609060101010101" pitchFamily="49" charset="-122"/>
                <a:ea typeface="黑体" panose="02010609060101010101" pitchFamily="49" charset="-122"/>
                <a:cs typeface="黑体" panose="02010609060101010101" pitchFamily="49" charset="-122"/>
              </a:rPr>
              <a:t>“蛟龙号”推迟下潜的原因</a:t>
            </a:r>
            <a:endParaRPr lang="zh-CN" altLang="en-US" b="1">
              <a:latin typeface="黑体" panose="02010609060101010101" pitchFamily="49" charset="-122"/>
              <a:ea typeface="黑体" panose="02010609060101010101" pitchFamily="49" charset="-122"/>
              <a:cs typeface="黑体" panose="02010609060101010101" pitchFamily="49" charset="-122"/>
            </a:endParaRPr>
          </a:p>
        </p:txBody>
      </p:sp>
      <p:pic>
        <p:nvPicPr>
          <p:cNvPr id="4" name="图片 3"/>
          <p:cNvPicPr>
            <a:picLocks noChangeAspect="1"/>
          </p:cNvPicPr>
          <p:nvPr/>
        </p:nvPicPr>
        <p:blipFill>
          <a:blip r:embed="rId3"/>
          <a:stretch>
            <a:fillRect/>
          </a:stretch>
        </p:blipFill>
        <p:spPr>
          <a:xfrm>
            <a:off x="4008755" y="1689735"/>
            <a:ext cx="3268980" cy="317627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9" name="Rectangle 3"/>
          <p:cNvSpPr>
            <a:spLocks noChangeArrowheads="1"/>
          </p:cNvSpPr>
          <p:nvPr/>
        </p:nvSpPr>
        <p:spPr bwMode="auto">
          <a:xfrm>
            <a:off x="2367466" y="1412578"/>
            <a:ext cx="8355012" cy="189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sz="2400" dirty="0"/>
              <a:t>     </a:t>
            </a:r>
            <a:r>
              <a:rPr lang="zh-CN" altLang="en-US" dirty="0">
                <a:latin typeface="+mn-ea"/>
                <a:ea typeface="+mn-ea"/>
              </a:rPr>
              <a:t>执行元件是输出功率的液压系统部件。执行元件将液压能转变为机械能，是实际工作的装置。有线性和旋转两种执行元件，如下图所示。液压缸是线性执行元件，它输出的是力和直线运动。液压马达是旋转执行元件，它输出的是扭矩和旋转运动。</a:t>
            </a:r>
            <a:endParaRPr lang="zh-CN" altLang="en-US" dirty="0">
              <a:latin typeface="+mn-ea"/>
              <a:ea typeface="+mn-ea"/>
            </a:endParaRPr>
          </a:p>
        </p:txBody>
      </p:sp>
      <p:pic>
        <p:nvPicPr>
          <p:cNvPr id="11" name="图片 10"/>
          <p:cNvPicPr/>
          <p:nvPr/>
        </p:nvPicPr>
        <p:blipFill>
          <a:blip r:embed="rId3"/>
          <a:stretch>
            <a:fillRect/>
          </a:stretch>
        </p:blipFill>
        <p:spPr>
          <a:xfrm>
            <a:off x="3385185" y="3929380"/>
            <a:ext cx="2303780" cy="1728470"/>
          </a:xfrm>
          <a:prstGeom prst="rect">
            <a:avLst/>
          </a:prstGeom>
          <a:noFill/>
          <a:ln w="9525">
            <a:noFill/>
          </a:ln>
        </p:spPr>
      </p:pic>
      <p:sp>
        <p:nvSpPr>
          <p:cNvPr id="101" name="文本框 100"/>
          <p:cNvSpPr txBox="1"/>
          <p:nvPr/>
        </p:nvSpPr>
        <p:spPr>
          <a:xfrm>
            <a:off x="3641090" y="3695383"/>
            <a:ext cx="5080000" cy="368300"/>
          </a:xfrm>
          <a:prstGeom prst="rect">
            <a:avLst/>
          </a:prstGeom>
          <a:noFill/>
          <a:ln w="9525">
            <a:noFill/>
          </a:ln>
        </p:spPr>
        <p:txBody>
          <a:bodyPr>
            <a:spAutoFit/>
          </a:bodyPr>
          <a:p>
            <a:pPr indent="0"/>
            <a:r>
              <a:rPr lang="en-US" b="0">
                <a:latin typeface="Arial" panose="020B0604020202020204" pitchFamily="34" charset="0"/>
                <a:cs typeface="Times New Roman" panose="02020603050405020304" pitchFamily="18" charset="0"/>
              </a:rPr>
              <a:t>       </a:t>
            </a:r>
            <a:endParaRPr lang="en-US" altLang="en-US" b="0">
              <a:latin typeface="Arial" panose="020B0604020202020204" pitchFamily="34" charset="0"/>
              <a:cs typeface="Times New Roman" panose="02020603050405020304" pitchFamily="18" charset="0"/>
            </a:endParaRPr>
          </a:p>
        </p:txBody>
      </p:sp>
      <p:pic>
        <p:nvPicPr>
          <p:cNvPr id="12" name="图片 11"/>
          <p:cNvPicPr>
            <a:picLocks noChangeAspect="1"/>
          </p:cNvPicPr>
          <p:nvPr/>
        </p:nvPicPr>
        <p:blipFill>
          <a:blip r:embed="rId4"/>
          <a:stretch>
            <a:fillRect/>
          </a:stretch>
        </p:blipFill>
        <p:spPr>
          <a:xfrm>
            <a:off x="7137400" y="3590925"/>
            <a:ext cx="1819275" cy="2056765"/>
          </a:xfrm>
          <a:prstGeom prst="rect">
            <a:avLst/>
          </a:prstGeom>
          <a:noFill/>
          <a:ln w="9525">
            <a:noFill/>
          </a:ln>
        </p:spPr>
      </p:pic>
      <p:sp>
        <p:nvSpPr>
          <p:cNvPr id="102" name="文本框 101"/>
          <p:cNvSpPr txBox="1"/>
          <p:nvPr/>
        </p:nvSpPr>
        <p:spPr>
          <a:xfrm>
            <a:off x="3641090" y="5420995"/>
            <a:ext cx="5314950" cy="737235"/>
          </a:xfrm>
          <a:prstGeom prst="rect">
            <a:avLst/>
          </a:prstGeom>
          <a:noFill/>
          <a:ln w="9525">
            <a:noFill/>
          </a:ln>
        </p:spPr>
        <p:txBody>
          <a:bodyPr wrap="square">
            <a:spAutoFit/>
          </a:bodyPr>
          <a:p>
            <a:pPr indent="266700"/>
            <a:r>
              <a:rPr lang="en-US" sz="2100" b="0">
                <a:solidFill>
                  <a:srgbClr val="000000"/>
                </a:solidFill>
                <a:latin typeface="Times New Roman" panose="02020603050405020304" pitchFamily="18" charset="0"/>
                <a:cs typeface="Times New Roman" panose="02020603050405020304" pitchFamily="18" charset="0"/>
              </a:rPr>
              <a:t>  </a:t>
            </a:r>
            <a:r>
              <a:rPr lang="en-US" sz="2000" b="1">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旋转执行元件</a:t>
            </a:r>
            <a:r>
              <a:rPr lang="en-US" sz="2000" b="1">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sz="1600" b="1">
                <a:solidFill>
                  <a:srgbClr val="000000"/>
                </a:solidFill>
                <a:latin typeface="黑体" panose="02010609060101010101" pitchFamily="49" charset="-122"/>
                <a:ea typeface="黑体" panose="02010609060101010101" pitchFamily="49" charset="-122"/>
                <a:cs typeface="黑体" panose="02010609060101010101" pitchFamily="49" charset="-122"/>
              </a:rPr>
              <a:t>线性执行元件</a:t>
            </a:r>
            <a:endParaRPr lang="zh-CN" altLang="en-US" sz="1600" b="1">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65" name="文本框 64"/>
          <p:cNvSpPr txBox="1"/>
          <p:nvPr/>
        </p:nvSpPr>
        <p:spPr>
          <a:xfrm>
            <a:off x="1325880" y="1280795"/>
            <a:ext cx="3205480" cy="398780"/>
          </a:xfrm>
          <a:prstGeom prst="rect">
            <a:avLst/>
          </a:prstGeom>
          <a:solidFill>
            <a:schemeClr val="accent1">
              <a:lumMod val="60000"/>
              <a:lumOff val="40000"/>
            </a:schemeClr>
          </a:solidFill>
        </p:spPr>
        <p:txBody>
          <a:bodyPr wrap="square" rtlCol="0">
            <a:spAutoFit/>
          </a:bodyPr>
          <a:p>
            <a:r>
              <a:rPr sz="2000" b="1" dirty="0">
                <a:latin typeface="黑体" panose="02010609060101010101" pitchFamily="49" charset="-122"/>
                <a:ea typeface="黑体" panose="02010609060101010101" pitchFamily="49" charset="-122"/>
              </a:rPr>
              <a:t>一、液压缸的类型和特点</a:t>
            </a:r>
            <a:endParaRPr sz="2000" b="1" dirty="0">
              <a:latin typeface="黑体" panose="02010609060101010101" pitchFamily="49" charset="-122"/>
              <a:ea typeface="黑体" panose="02010609060101010101" pitchFamily="49" charset="-122"/>
            </a:endParaRPr>
          </a:p>
        </p:txBody>
      </p:sp>
      <p:sp>
        <p:nvSpPr>
          <p:cNvPr id="102" name="文本框 101"/>
          <p:cNvSpPr txBox="1"/>
          <p:nvPr/>
        </p:nvSpPr>
        <p:spPr>
          <a:xfrm>
            <a:off x="3044825" y="1901825"/>
            <a:ext cx="6869430" cy="368300"/>
          </a:xfrm>
          <a:prstGeom prst="rect">
            <a:avLst/>
          </a:prstGeom>
          <a:noFill/>
          <a:ln w="9525">
            <a:noFill/>
          </a:ln>
        </p:spPr>
        <p:txBody>
          <a:bodyPr wrap="square">
            <a:spAutoFit/>
          </a:bodyPr>
          <a:p>
            <a:pPr indent="127000"/>
            <a:r>
              <a:rPr lang="zh-CN" b="1">
                <a:solidFill>
                  <a:srgbClr val="000000"/>
                </a:solidFill>
                <a:latin typeface="黑体" panose="02010609060101010101" pitchFamily="49" charset="-122"/>
                <a:ea typeface="黑体" panose="02010609060101010101" pitchFamily="49" charset="-122"/>
              </a:rPr>
              <a:t>液压缸按结构特点可分为活塞缸、柱塞缸、摆动缸三类。</a:t>
            </a:r>
            <a:endParaRPr lang="zh-CN" altLang="en-US" b="1">
              <a:solidFill>
                <a:srgbClr val="000000"/>
              </a:solidFill>
              <a:latin typeface="黑体" panose="02010609060101010101" pitchFamily="49" charset="-122"/>
              <a:ea typeface="黑体" panose="02010609060101010101" pitchFamily="49" charset="-122"/>
            </a:endParaRPr>
          </a:p>
        </p:txBody>
      </p:sp>
      <p:pic>
        <p:nvPicPr>
          <p:cNvPr id="2" name="图片 -2147482331"/>
          <p:cNvPicPr>
            <a:picLocks noChangeAspect="1"/>
          </p:cNvPicPr>
          <p:nvPr>
            <p:custDataLst>
              <p:tags r:id="rId3"/>
            </p:custDataLst>
          </p:nvPr>
        </p:nvPicPr>
        <p:blipFill>
          <a:blip r:embed="rId4"/>
          <a:stretch>
            <a:fillRect/>
          </a:stretch>
        </p:blipFill>
        <p:spPr>
          <a:xfrm>
            <a:off x="3455035" y="2492375"/>
            <a:ext cx="5282565" cy="313499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65" name="文本框 64"/>
          <p:cNvSpPr txBox="1"/>
          <p:nvPr/>
        </p:nvSpPr>
        <p:spPr>
          <a:xfrm>
            <a:off x="1325880" y="1323975"/>
            <a:ext cx="3205480" cy="398780"/>
          </a:xfrm>
          <a:prstGeom prst="rect">
            <a:avLst/>
          </a:prstGeom>
          <a:solidFill>
            <a:schemeClr val="accent1">
              <a:lumMod val="60000"/>
              <a:lumOff val="40000"/>
            </a:schemeClr>
          </a:solidFill>
        </p:spPr>
        <p:txBody>
          <a:bodyPr wrap="square" rtlCol="0">
            <a:spAutoFit/>
          </a:bodyPr>
          <a:p>
            <a:r>
              <a:rPr sz="2000" b="1" dirty="0">
                <a:latin typeface="黑体" panose="02010609060101010101" pitchFamily="49" charset="-122"/>
                <a:ea typeface="黑体" panose="02010609060101010101" pitchFamily="49" charset="-122"/>
              </a:rPr>
              <a:t>一、液压缸的类型和特点</a:t>
            </a:r>
            <a:endParaRPr sz="2000" b="1" dirty="0">
              <a:latin typeface="黑体" panose="02010609060101010101" pitchFamily="49" charset="-122"/>
              <a:ea typeface="黑体" panose="02010609060101010101" pitchFamily="49" charset="-122"/>
            </a:endParaRPr>
          </a:p>
        </p:txBody>
      </p:sp>
      <p:sp>
        <p:nvSpPr>
          <p:cNvPr id="102" name="文本框 101"/>
          <p:cNvSpPr txBox="1"/>
          <p:nvPr/>
        </p:nvSpPr>
        <p:spPr>
          <a:xfrm>
            <a:off x="1915160" y="2509520"/>
            <a:ext cx="4609465" cy="2584450"/>
          </a:xfrm>
          <a:prstGeom prst="rect">
            <a:avLst/>
          </a:prstGeom>
          <a:noFill/>
          <a:ln w="9525">
            <a:noFill/>
          </a:ln>
        </p:spPr>
        <p:txBody>
          <a:bodyPr wrap="square">
            <a:spAutoFit/>
          </a:bodyPr>
          <a:p>
            <a:pPr marL="285750" indent="-285750">
              <a:lnSpc>
                <a:spcPct val="150000"/>
              </a:lnSpc>
              <a:buFont typeface="Wingdings" panose="05000000000000000000" charset="0"/>
              <a:buChar char="Ø"/>
            </a:pP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液压缸按作用方式可分为单作用式液压缸</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buFont typeface="Wingdings" panose="05000000000000000000" charset="0"/>
              <a:buNone/>
            </a:pPr>
            <a:r>
              <a:rPr lang="en-US" altLang="zh-CN">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和双作用式液压缸两类。</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Ø"/>
            </a:pPr>
            <a:r>
              <a:rPr lang="zh-CN" b="1">
                <a:solidFill>
                  <a:schemeClr val="tx1"/>
                </a:solidFill>
                <a:latin typeface="黑体" panose="02010609060101010101" pitchFamily="49" charset="-122"/>
                <a:ea typeface="黑体" panose="02010609060101010101" pitchFamily="49" charset="-122"/>
                <a:cs typeface="黑体" panose="02010609060101010101" pitchFamily="49" charset="-122"/>
              </a:rPr>
              <a:t>单作用式液压缸</a:t>
            </a: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利用液压力推动活塞向</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buFont typeface="Wingdings" panose="05000000000000000000" charset="0"/>
              <a:buNone/>
            </a:pPr>
            <a:r>
              <a:rPr lang="en-US" altLang="zh-CN">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一个方向运动，而反向则靠外力实现；</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marL="285750" indent="-285750">
              <a:lnSpc>
                <a:spcPct val="150000"/>
              </a:lnSpc>
              <a:buFont typeface="Wingdings" panose="05000000000000000000" charset="0"/>
              <a:buChar char="Ø"/>
            </a:pPr>
            <a:r>
              <a:rPr lang="zh-CN" b="1">
                <a:solidFill>
                  <a:schemeClr val="tx1"/>
                </a:solidFill>
                <a:latin typeface="黑体" panose="02010609060101010101" pitchFamily="49" charset="-122"/>
                <a:ea typeface="黑体" panose="02010609060101010101" pitchFamily="49" charset="-122"/>
                <a:cs typeface="黑体" panose="02010609060101010101" pitchFamily="49" charset="-122"/>
              </a:rPr>
              <a:t>双作用式液压缸</a:t>
            </a: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则是利用液压力推动活塞</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buFont typeface="Wingdings" panose="05000000000000000000" charset="0"/>
              <a:buNone/>
            </a:pPr>
            <a:r>
              <a:rPr lang="en-US" altLang="zh-CN">
                <a:solidFill>
                  <a:schemeClr val="tx1"/>
                </a:solidFill>
                <a:latin typeface="黑体" panose="02010609060101010101" pitchFamily="49" charset="-122"/>
                <a:ea typeface="黑体" panose="02010609060101010101" pitchFamily="49" charset="-122"/>
                <a:cs typeface="黑体" panose="02010609060101010101" pitchFamily="49" charset="-122"/>
              </a:rPr>
              <a:t>  </a:t>
            </a:r>
            <a:r>
              <a:rPr lang="zh-CN">
                <a:solidFill>
                  <a:schemeClr val="tx1"/>
                </a:solidFill>
                <a:latin typeface="黑体" panose="02010609060101010101" pitchFamily="49" charset="-122"/>
                <a:ea typeface="黑体" panose="02010609060101010101" pitchFamily="49" charset="-122"/>
                <a:cs typeface="黑体" panose="02010609060101010101" pitchFamily="49" charset="-122"/>
              </a:rPr>
              <a:t>做正反两方向的运动。</a:t>
            </a:r>
            <a:endParaRPr lang="zh-CN">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pic>
        <p:nvPicPr>
          <p:cNvPr id="2" name="图片 -2147482230"/>
          <p:cNvPicPr>
            <a:picLocks noChangeAspect="1"/>
          </p:cNvPicPr>
          <p:nvPr>
            <p:custDataLst>
              <p:tags r:id="rId3"/>
            </p:custDataLst>
          </p:nvPr>
        </p:nvPicPr>
        <p:blipFill>
          <a:blip r:embed="rId4"/>
          <a:stretch>
            <a:fillRect/>
          </a:stretch>
        </p:blipFill>
        <p:spPr>
          <a:xfrm>
            <a:off x="6901180" y="1840865"/>
            <a:ext cx="4465955" cy="392176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641465" y="447040"/>
            <a:ext cx="5166360" cy="537210"/>
          </a:xfrm>
          <a:prstGeom prst="rect">
            <a:avLst/>
          </a:prstGeom>
        </p:spPr>
      </p:pic>
      <p:sp>
        <p:nvSpPr>
          <p:cNvPr id="10" name="文本框 9"/>
          <p:cNvSpPr txBox="1"/>
          <p:nvPr>
            <p:custDataLst>
              <p:tags r:id="rId2"/>
            </p:custDataLst>
          </p:nvPr>
        </p:nvSpPr>
        <p:spPr>
          <a:xfrm>
            <a:off x="7370887" y="648778"/>
            <a:ext cx="4261449" cy="398780"/>
          </a:xfrm>
          <a:prstGeom prst="rect">
            <a:avLst/>
          </a:prstGeom>
          <a:solidFill>
            <a:schemeClr val="bg1"/>
          </a:solidFill>
        </p:spPr>
        <p:txBody>
          <a:bodyPr wrap="square" rtlCol="0">
            <a:spAutoFit/>
          </a:bodyPr>
          <a:p>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smtClean="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：液压</a:t>
            </a:r>
            <a:r>
              <a:rPr lang="zh-CN" altLang="en-US" sz="2000" b="1" dirty="0" smtClean="0">
                <a:solidFill>
                  <a:schemeClr val="accent1">
                    <a:lumMod val="50000"/>
                  </a:schemeClr>
                </a:solidFill>
                <a:latin typeface="华文隶书" panose="02010800040101010101" pitchFamily="2" charset="-122"/>
                <a:ea typeface="华文隶书" panose="02010800040101010101" pitchFamily="2" charset="-122"/>
              </a:rPr>
              <a:t>缸的选用</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 name="文本框 1"/>
          <p:cNvSpPr txBox="1"/>
          <p:nvPr>
            <p:custDataLst>
              <p:tags r:id="rId3"/>
            </p:custDataLst>
          </p:nvPr>
        </p:nvSpPr>
        <p:spPr>
          <a:xfrm>
            <a:off x="1772920" y="1915795"/>
            <a:ext cx="2875280" cy="398780"/>
          </a:xfrm>
          <a:prstGeom prst="rect">
            <a:avLst/>
          </a:prstGeom>
          <a:solidFill>
            <a:schemeClr val="bg1"/>
          </a:solidFill>
          <a:ln>
            <a:noFill/>
          </a:ln>
        </p:spPr>
        <p:txBody>
          <a:bodyPr wrap="square" rtlCol="0">
            <a:spAutoFit/>
          </a:bodyPr>
          <a:p>
            <a:r>
              <a:rPr sz="2000" b="1" dirty="0">
                <a:solidFill>
                  <a:schemeClr val="accent1">
                    <a:lumMod val="50000"/>
                  </a:schemeClr>
                </a:solidFill>
                <a:latin typeface="黑体" panose="02010609060101010101" pitchFamily="49" charset="-122"/>
                <a:ea typeface="黑体" panose="02010609060101010101" pitchFamily="49" charset="-122"/>
              </a:rPr>
              <a:t>（</a:t>
            </a:r>
            <a:r>
              <a:rPr lang="en-US" altLang="zh-CN" sz="2000" b="1" dirty="0">
                <a:solidFill>
                  <a:schemeClr val="accent1">
                    <a:lumMod val="50000"/>
                  </a:schemeClr>
                </a:solidFill>
                <a:latin typeface="黑体" panose="02010609060101010101" pitchFamily="49" charset="-122"/>
                <a:ea typeface="黑体" panose="02010609060101010101" pitchFamily="49" charset="-122"/>
              </a:rPr>
              <a:t>1</a:t>
            </a:r>
            <a:r>
              <a:rPr sz="2000" b="1" dirty="0">
                <a:solidFill>
                  <a:schemeClr val="accent1">
                    <a:lumMod val="50000"/>
                  </a:schemeClr>
                </a:solidFill>
                <a:latin typeface="黑体" panose="02010609060101010101" pitchFamily="49" charset="-122"/>
                <a:ea typeface="黑体" panose="02010609060101010101" pitchFamily="49" charset="-122"/>
              </a:rPr>
              <a:t>）结构组成</a:t>
            </a:r>
            <a:endParaRPr sz="2000" b="1" dirty="0">
              <a:solidFill>
                <a:schemeClr val="accent1">
                  <a:lumMod val="50000"/>
                </a:schemeClr>
              </a:solidFill>
              <a:latin typeface="黑体" panose="02010609060101010101" pitchFamily="49" charset="-122"/>
              <a:ea typeface="黑体" panose="02010609060101010101" pitchFamily="49" charset="-122"/>
            </a:endParaRPr>
          </a:p>
        </p:txBody>
      </p:sp>
      <p:sp>
        <p:nvSpPr>
          <p:cNvPr id="4" name="五边形 3"/>
          <p:cNvSpPr/>
          <p:nvPr/>
        </p:nvSpPr>
        <p:spPr>
          <a:xfrm>
            <a:off x="1388745" y="1323975"/>
            <a:ext cx="3398520" cy="479425"/>
          </a:xfrm>
          <a:prstGeom prst="homePlate">
            <a:avLst/>
          </a:pr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000" b="1" dirty="0">
                <a:solidFill>
                  <a:schemeClr val="tx1"/>
                </a:solidFill>
                <a:latin typeface="黑体" panose="02010609060101010101" pitchFamily="49" charset="-122"/>
                <a:ea typeface="黑体" panose="02010609060101010101" pitchFamily="49" charset="-122"/>
                <a:sym typeface="+mn-ea"/>
              </a:rPr>
              <a:t>1</a:t>
            </a:r>
            <a:r>
              <a:rPr altLang="en-US" sz="2000" b="1" dirty="0">
                <a:solidFill>
                  <a:schemeClr val="tx1"/>
                </a:solidFill>
                <a:latin typeface="黑体" panose="02010609060101010101" pitchFamily="49" charset="-122"/>
                <a:ea typeface="黑体" panose="02010609060101010101" pitchFamily="49" charset="-122"/>
                <a:sym typeface="+mn-ea"/>
              </a:rPr>
              <a:t>、</a:t>
            </a:r>
            <a:r>
              <a:rPr sz="2000" b="1" dirty="0">
                <a:solidFill>
                  <a:schemeClr val="tx1"/>
                </a:solidFill>
                <a:latin typeface="黑体" panose="02010609060101010101" pitchFamily="49" charset="-122"/>
                <a:ea typeface="黑体" panose="02010609060101010101" pitchFamily="49" charset="-122"/>
                <a:sym typeface="+mn-ea"/>
              </a:rPr>
              <a:t>单活塞式液压缸</a:t>
            </a:r>
            <a:endParaRPr lang="zh-CN" altLang="en-US" sz="2000" b="1" dirty="0">
              <a:solidFill>
                <a:schemeClr val="tx1"/>
              </a:solidFill>
              <a:latin typeface="黑体" panose="02010609060101010101" pitchFamily="49" charset="-122"/>
              <a:ea typeface="黑体" panose="02010609060101010101" pitchFamily="49" charset="-122"/>
              <a:sym typeface="+mn-ea"/>
            </a:endParaRPr>
          </a:p>
        </p:txBody>
      </p:sp>
      <p:pic>
        <p:nvPicPr>
          <p:cNvPr id="5" name="图片 4"/>
          <p:cNvPicPr>
            <a:picLocks noChangeAspect="1"/>
          </p:cNvPicPr>
          <p:nvPr/>
        </p:nvPicPr>
        <p:blipFill>
          <a:blip r:embed="rId4"/>
          <a:stretch>
            <a:fillRect/>
          </a:stretch>
        </p:blipFill>
        <p:spPr>
          <a:xfrm>
            <a:off x="2586990" y="2886075"/>
            <a:ext cx="3912235" cy="1570990"/>
          </a:xfrm>
          <a:prstGeom prst="rect">
            <a:avLst/>
          </a:prstGeom>
          <a:noFill/>
          <a:ln w="9525">
            <a:noFill/>
          </a:ln>
        </p:spPr>
      </p:pic>
      <p:sp>
        <p:nvSpPr>
          <p:cNvPr id="103" name="文本框 102"/>
          <p:cNvSpPr txBox="1"/>
          <p:nvPr/>
        </p:nvSpPr>
        <p:spPr>
          <a:xfrm>
            <a:off x="5161280" y="2667000"/>
            <a:ext cx="5080000" cy="368300"/>
          </a:xfrm>
          <a:prstGeom prst="rect">
            <a:avLst/>
          </a:prstGeom>
          <a:noFill/>
          <a:ln w="9525">
            <a:noFill/>
          </a:ln>
        </p:spPr>
        <p:txBody>
          <a:bodyPr>
            <a:spAutoFit/>
          </a:bodyPr>
          <a:p>
            <a:pPr indent="0" algn="ctr"/>
            <a:r>
              <a:rPr lang="en-US" b="0">
                <a:latin typeface="Times New Roman" panose="02020603050405020304" pitchFamily="18" charset="0"/>
                <a:cs typeface="Times New Roman" panose="02020603050405020304" pitchFamily="18" charset="0"/>
              </a:rPr>
              <a:t>  </a:t>
            </a:r>
            <a:endParaRPr lang="en-US" altLang="en-US" b="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5"/>
          <a:stretch>
            <a:fillRect/>
          </a:stretch>
        </p:blipFill>
        <p:spPr>
          <a:xfrm>
            <a:off x="7527290" y="3035300"/>
            <a:ext cx="2355850" cy="1570355"/>
          </a:xfrm>
          <a:prstGeom prst="rect">
            <a:avLst/>
          </a:prstGeom>
          <a:noFill/>
          <a:ln w="9525">
            <a:noFill/>
          </a:ln>
        </p:spPr>
      </p:pic>
      <p:sp>
        <p:nvSpPr>
          <p:cNvPr id="104" name="文本框 103"/>
          <p:cNvSpPr txBox="1"/>
          <p:nvPr/>
        </p:nvSpPr>
        <p:spPr>
          <a:xfrm>
            <a:off x="3556000" y="4836160"/>
            <a:ext cx="5080000" cy="737235"/>
          </a:xfrm>
          <a:prstGeom prst="rect">
            <a:avLst/>
          </a:prstGeom>
          <a:noFill/>
          <a:ln w="9525">
            <a:noFill/>
          </a:ln>
        </p:spPr>
        <p:txBody>
          <a:bodyPr>
            <a:spAutoFit/>
          </a:bodyPr>
          <a:p>
            <a:pPr indent="266700"/>
            <a:r>
              <a:rPr lang="en-US" sz="2100" b="0">
                <a:solidFill>
                  <a:srgbClr val="000000"/>
                </a:solidFill>
                <a:latin typeface="Times New Roman" panose="02020603050405020304" pitchFamily="18" charset="0"/>
                <a:cs typeface="Times New Roman" panose="02020603050405020304" pitchFamily="18" charset="0"/>
              </a:rPr>
              <a:t>                         </a:t>
            </a:r>
            <a:r>
              <a:rPr lang="zh-CN" b="1">
                <a:solidFill>
                  <a:srgbClr val="000000"/>
                </a:solidFill>
                <a:latin typeface="黑体" panose="02010609060101010101" pitchFamily="49" charset="-122"/>
                <a:ea typeface="黑体" panose="02010609060101010101" pitchFamily="49" charset="-122"/>
                <a:cs typeface="黑体" panose="02010609060101010101" pitchFamily="49" charset="-122"/>
              </a:rPr>
              <a:t>单活塞杆缸结构</a:t>
            </a:r>
            <a:r>
              <a:rPr lang="en-US" sz="2100" b="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1-</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缸体；</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2-</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活塞；</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3-</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活塞杆；</a:t>
            </a:r>
            <a:r>
              <a:rPr lang="en-US" b="0">
                <a:solidFill>
                  <a:srgbClr val="000000"/>
                </a:solidFill>
                <a:latin typeface="黑体" panose="02010609060101010101" pitchFamily="49" charset="-122"/>
                <a:ea typeface="黑体" panose="02010609060101010101" pitchFamily="49" charset="-122"/>
                <a:cs typeface="黑体" panose="02010609060101010101" pitchFamily="49" charset="-122"/>
              </a:rPr>
              <a:t>4-</a:t>
            </a:r>
            <a:r>
              <a:rPr lang="zh-CN" b="0">
                <a:solidFill>
                  <a:srgbClr val="000000"/>
                </a:solidFill>
                <a:latin typeface="黑体" panose="02010609060101010101" pitchFamily="49" charset="-122"/>
                <a:ea typeface="黑体" panose="02010609060101010101" pitchFamily="49" charset="-122"/>
                <a:cs typeface="黑体" panose="02010609060101010101" pitchFamily="49" charset="-122"/>
              </a:rPr>
              <a:t>缸盖</a:t>
            </a:r>
            <a:endParaRPr lang="zh-CN" altLang="en-US" b="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sld>
</file>

<file path=ppt/tags/tag1.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0.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0.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UNIT_TABLE_BEAUTIFY" val="smartTable{88e2f071-cfc0-4229-8ec4-822cd17c650b}"/>
  <p:tag name="TABLE_SKINIDX" val="2"/>
  <p:tag name="TABLE_ENCOLOR" val="#FFFFFF"/>
  <p:tag name="KSO_WM_UNIT_VALUE" val="1309*2531"/>
  <p:tag name="KSO_WM_UNIT_HIGHLIGHT" val="0"/>
  <p:tag name="KSO_WM_UNIT_COMPATIBLE" val="0"/>
  <p:tag name="KSO_WM_UNIT_DIAGRAM_ISNUMVISUAL" val="0"/>
  <p:tag name="KSO_WM_UNIT_DIAGRAM_ISREFERUNIT" val="0"/>
  <p:tag name="KSO_WM_UNIT_TYPE" val="β"/>
  <p:tag name="KSO_WM_UNIT_INDEX" val="1"/>
  <p:tag name="KSO_WM_UNIT_ID" val="mixed20203806_1*β*1"/>
  <p:tag name="KSO_WM_TEMPLATE_CATEGORY" val="mixed"/>
  <p:tag name="KSO_WM_TEMPLATE_INDEX" val="20203806"/>
  <p:tag name="KSO_WM_UNIT_LAYERLEVEL" val="1"/>
  <p:tag name="KSO_WM_TAG_VERSION" val="1.0"/>
  <p:tag name="KSO_WM_BEAUTIFY_FLAG" val="#wm#"/>
  <p:tag name="TABLE_ENDDRAG_ORIGIN_RECT" val="757*301"/>
  <p:tag name="TABLE_ENDDRAG_RECT" val="158*112*757*301"/>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UNIT_TABLE_BEAUTIFY" val="smartTable{9802a6c4-4381-4001-b5ab-183cc0537404}"/>
  <p:tag name="TABLE_SKINIDX" val="2"/>
  <p:tag name="TABLE_ENCOLOR" val="#FFFFFF"/>
  <p:tag name="KSO_WM_UNIT_VALUE" val="1309*2531"/>
  <p:tag name="KSO_WM_UNIT_HIGHLIGHT" val="0"/>
  <p:tag name="KSO_WM_UNIT_COMPATIBLE" val="0"/>
  <p:tag name="KSO_WM_UNIT_DIAGRAM_ISNUMVISUAL" val="0"/>
  <p:tag name="KSO_WM_UNIT_DIAGRAM_ISREFERUNIT" val="0"/>
  <p:tag name="KSO_WM_UNIT_TYPE" val="β"/>
  <p:tag name="KSO_WM_UNIT_INDEX" val="1"/>
  <p:tag name="KSO_WM_UNIT_ID" val="mixed20203806_1*β*1"/>
  <p:tag name="KSO_WM_TEMPLATE_CATEGORY" val="mixed"/>
  <p:tag name="KSO_WM_TEMPLATE_INDEX" val="20203806"/>
  <p:tag name="KSO_WM_UNIT_LAYERLEVEL" val="1"/>
  <p:tag name="KSO_WM_TAG_VERSION" val="1.0"/>
  <p:tag name="KSO_WM_BEAUTIFY_FLAG" val="#wm#"/>
  <p:tag name="TABLE_ENDDRAG_ORIGIN_RECT" val="757*301"/>
  <p:tag name="TABLE_ENDDRAG_RECT" val="158*112*757*301"/>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UNIT_TABLE_BEAUTIFY" val="smartTable{13970704-eee0-4f42-9526-08457acc8d5c}"/>
  <p:tag name="TABLE_SKINIDX" val="2"/>
  <p:tag name="TABLE_ENCOLOR" val="#FFFFFF"/>
  <p:tag name="KSO_WM_UNIT_VALUE" val="1309*2531"/>
  <p:tag name="KSO_WM_UNIT_HIGHLIGHT" val="0"/>
  <p:tag name="KSO_WM_UNIT_COMPATIBLE" val="0"/>
  <p:tag name="KSO_WM_UNIT_DIAGRAM_ISNUMVISUAL" val="0"/>
  <p:tag name="KSO_WM_UNIT_DIAGRAM_ISREFERUNIT" val="0"/>
  <p:tag name="KSO_WM_UNIT_TYPE" val="β"/>
  <p:tag name="KSO_WM_UNIT_INDEX" val="1"/>
  <p:tag name="KSO_WM_UNIT_ID" val="mixed20203806_1*β*1"/>
  <p:tag name="KSO_WM_TEMPLATE_CATEGORY" val="mixed"/>
  <p:tag name="KSO_WM_TEMPLATE_INDEX" val="20203806"/>
  <p:tag name="KSO_WM_UNIT_LAYERLEVEL" val="1"/>
  <p:tag name="KSO_WM_TAG_VERSION" val="1.0"/>
  <p:tag name="KSO_WM_BEAUTIFY_FLAG" val="#wm#"/>
  <p:tag name="TABLE_ENDDRAG_ORIGIN_RECT" val="757*301"/>
  <p:tag name="TABLE_ENDDRAG_RECT" val="158*112*757*301"/>
  <p:tag name="TABLE_EMPHASIZE_ROW" val="2"/>
  <p:tag name="TABLE_EMPHASIZE_ID" val="3"/>
  <p:tag name="TABLE_EMPHASIZE_COLOR" val="2322070"/>
</p:tagLst>
</file>

<file path=ppt/tags/tag22.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20.xml><?xml version="1.0" encoding="utf-8"?>
<p:tagLst xmlns:p="http://schemas.openxmlformats.org/presentationml/2006/main">
  <p:tag name="TABLE_EMPHASIZE_UUID" val="smartTable{13970704-eee0-4f42-9526-08457acc8d5c}"/>
  <p:tag name="TABLE_EMPHASIZE_TYPE" val="horizont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UNIT_TABLE_BEAUTIFY" val="smartTable{bbc17cd7-2a73-4f06-9bae-b3bc9a0e4ead}"/>
  <p:tag name="TABLE_SKINIDX" val="2"/>
  <p:tag name="TABLE_ENCOLOR" val="#FFFFFF"/>
  <p:tag name="KSO_WM_UNIT_VALUE" val="1309*2531"/>
  <p:tag name="KSO_WM_UNIT_HIGHLIGHT" val="0"/>
  <p:tag name="KSO_WM_UNIT_COMPATIBLE" val="0"/>
  <p:tag name="KSO_WM_UNIT_DIAGRAM_ISNUMVISUAL" val="0"/>
  <p:tag name="KSO_WM_UNIT_DIAGRAM_ISREFERUNIT" val="0"/>
  <p:tag name="KSO_WM_UNIT_TYPE" val="β"/>
  <p:tag name="KSO_WM_UNIT_INDEX" val="1"/>
  <p:tag name="KSO_WM_UNIT_ID" val="mixed20203806_1*β*1"/>
  <p:tag name="KSO_WM_TEMPLATE_CATEGORY" val="mixed"/>
  <p:tag name="KSO_WM_TEMPLATE_INDEX" val="20203806"/>
  <p:tag name="KSO_WM_UNIT_LAYERLEVEL" val="1"/>
  <p:tag name="KSO_WM_TAG_VERSION" val="1.0"/>
  <p:tag name="KSO_WM_BEAUTIFY_FLAG" val="#wm#"/>
  <p:tag name="TABLE_ENDDRAG_ORIGIN_RECT" val="757*301"/>
  <p:tag name="TABLE_ENDDRAG_RECT" val="158*112*757*301"/>
  <p:tag name="TABLE_EMPHASIZE_ROW" val="2"/>
  <p:tag name="TABLE_EMPHASIZE_ID" val="3"/>
  <p:tag name="TABLE_EMPHASIZE_COLOR" val="2322070"/>
</p:tagLst>
</file>

<file path=ppt/tags/tag223.xml><?xml version="1.0" encoding="utf-8"?>
<p:tagLst xmlns:p="http://schemas.openxmlformats.org/presentationml/2006/main">
  <p:tag name="TABLE_EMPHASIZE_UUID" val="smartTable{bbc17cd7-2a73-4f06-9bae-b3bc9a0e4ead}"/>
  <p:tag name="TABLE_EMPHASIZE_TYPE" val="horizont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3.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31.xml><?xml version="1.0" encoding="utf-8"?>
<p:tagLst xmlns:p="http://schemas.openxmlformats.org/presentationml/2006/main">
  <p:tag name="commondata" val="eyJoZGlkIjoiZjJiYzRjZDg4ODIxMmZkMzVjYzYxNzIzMDEwYjJjY2IifQ=="/>
</p:tagLst>
</file>

<file path=ppt/tags/tag24.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5.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6.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7.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8.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DIAGRAM_VIRTUALLY_FRAME" val="{&quot;height&quot;:352.3444094488189,&quot;left&quot;:0,&quot;top&quot;:137.8,&quot;width&quot;:890.0744094488189}"/>
</p:tagLst>
</file>

<file path=ppt/tags/tag37.xml><?xml version="1.0" encoding="utf-8"?>
<p:tagLst xmlns:p="http://schemas.openxmlformats.org/presentationml/2006/main">
  <p:tag name="KSO_WM_DIAGRAM_VIRTUALLY_FRAME" val="{&quot;height&quot;:352.3444094488189,&quot;left&quot;:0,&quot;top&quot;:137.8,&quot;width&quot;:890.0744094488189}"/>
</p:tagLst>
</file>

<file path=ppt/tags/tag38.xml><?xml version="1.0" encoding="utf-8"?>
<p:tagLst xmlns:p="http://schemas.openxmlformats.org/presentationml/2006/main">
  <p:tag name="KSO_WM_DIAGRAM_VIRTUALLY_FRAME" val="{&quot;height&quot;:352.3444094488189,&quot;left&quot;:0,&quot;top&quot;:137.8,&quot;width&quot;:890.0744094488189}"/>
</p:tagLst>
</file>

<file path=ppt/tags/tag39.xml><?xml version="1.0" encoding="utf-8"?>
<p:tagLst xmlns:p="http://schemas.openxmlformats.org/presentationml/2006/main">
  <p:tag name="KSO_WM_DIAGRAM_VIRTUALLY_FRAME" val="{&quot;height&quot;:352.3444094488189,&quot;left&quot;:0,&quot;top&quot;:137.8,&quot;width&quot;:890.0744094488189}"/>
</p:tagLst>
</file>

<file path=ppt/tags/tag4.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40.xml><?xml version="1.0" encoding="utf-8"?>
<p:tagLst xmlns:p="http://schemas.openxmlformats.org/presentationml/2006/main">
  <p:tag name="KSO_WM_DIAGRAM_VIRTUALLY_FRAME" val="{&quot;height&quot;:352.3444094488189,&quot;left&quot;:0,&quot;top&quot;:137.8,&quot;width&quot;:890.0744094488189}"/>
</p:tagLst>
</file>

<file path=ppt/tags/tag41.xml><?xml version="1.0" encoding="utf-8"?>
<p:tagLst xmlns:p="http://schemas.openxmlformats.org/presentationml/2006/main">
  <p:tag name="KSO_WM_DIAGRAM_VIRTUALLY_FRAME" val="{&quot;height&quot;:352.3444094488189,&quot;left&quot;:0,&quot;top&quot;:137.8,&quot;width&quot;:890.0744094488189}"/>
</p:tagLst>
</file>

<file path=ppt/tags/tag42.xml><?xml version="1.0" encoding="utf-8"?>
<p:tagLst xmlns:p="http://schemas.openxmlformats.org/presentationml/2006/main">
  <p:tag name="KSO_WM_DIAGRAM_VIRTUALLY_FRAME" val="{&quot;height&quot;:352.3444094488189,&quot;left&quot;:0,&quot;top&quot;:137.8,&quot;width&quot;:890.0744094488189}"/>
</p:tagLst>
</file>

<file path=ppt/tags/tag43.xml><?xml version="1.0" encoding="utf-8"?>
<p:tagLst xmlns:p="http://schemas.openxmlformats.org/presentationml/2006/main">
  <p:tag name="KSO_WM_DIAGRAM_VIRTUALLY_FRAME" val="{&quot;height&quot;:352.3444094488189,&quot;left&quot;:0,&quot;top&quot;:137.8,&quot;width&quot;:890.0744094488189}"/>
</p:tagLst>
</file>

<file path=ppt/tags/tag44.xml><?xml version="1.0" encoding="utf-8"?>
<p:tagLst xmlns:p="http://schemas.openxmlformats.org/presentationml/2006/main">
  <p:tag name="KSO_WM_DIAGRAM_VIRTUALLY_FRAME" val="{&quot;height&quot;:352.3444094488189,&quot;left&quot;:0,&quot;top&quot;:137.8,&quot;width&quot;:890.0744094488189}"/>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MEDIACOVER_FLAG" val="1"/>
  <p:tag name="KSO_WM_UNIT_MEDIACOVER_BTN_STATE" val="1"/>
  <p:tag name="KSO_WM_UNIT_MEDIACOVER_BTNRECT" val="5059*2629*884*88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369.4532283464567,&quot;left&quot;:340.8997637795276,&quot;top&quot;:130.19094488188975,&quot;width&quot;:529.4255118110237}"/>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欢迎文档">
  <a:themeElements>
    <a:clrScheme name="Custom 1">
      <a:dk1>
        <a:srgbClr val="000000"/>
      </a:dk1>
      <a:lt1>
        <a:srgbClr val="FFFFFF"/>
      </a:lt1>
      <a:dk2>
        <a:srgbClr val="44546A"/>
      </a:dk2>
      <a:lt2>
        <a:srgbClr val="E7E6E6"/>
      </a:lt2>
      <a:accent1>
        <a:srgbClr val="4472C4"/>
      </a:accent1>
      <a:accent2>
        <a:srgbClr val="CF3D1C"/>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Microsoft YaHei UI Light"/>
        <a:ea typeface="Microsoft YaHei UI Light"/>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欢迎文档">
  <a:themeElements>
    <a:clrScheme name="Custom 1">
      <a:dk1>
        <a:srgbClr val="000000"/>
      </a:dk1>
      <a:lt1>
        <a:srgbClr val="FFFFFF"/>
      </a:lt1>
      <a:dk2>
        <a:srgbClr val="44546A"/>
      </a:dk2>
      <a:lt2>
        <a:srgbClr val="E7E6E6"/>
      </a:lt2>
      <a:accent1>
        <a:srgbClr val="4472C4"/>
      </a:accent1>
      <a:accent2>
        <a:srgbClr val="CF3D1C"/>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Microsoft YaHei UI Light"/>
        <a:ea typeface="Microsoft YaHei UI Light"/>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ＭＳ Ｐゴシック"/>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ＭＳ Ｐ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游ゴシック Light"/>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游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230.xml"/></Relationships>
</file>

<file path=customXml/item1.xml>��< ? x m l   v e r s i o n = " 1 . 0 " ? > < p : p r o p e r t i e s   x m l n s : p = " h t t p : / / s c h e m a s . m i c r o s o f t . c o m / o f f i c e / 2 0 0 6 / m e t a d a t a / p r o p e r t i e s "   x m l n s : x s i = " h t t p : / / w w w . w 3 . o r g / 2 0 0 1 / X M L S c h e m a - i n s t a n c e "   x m l n s : p c = " h t t p : / / s c h e m a s . m i c r o s o f t . c o m / o f f i c e / i n f o p a t h / 2 0 0 7 / P a r t n e r C o n t r o l s " > < d o c u m e n t M a n a g e m e n t > < _ i p _ U n i f i e d C o m p l i a n c e P o l i c y U I A c t i o n   x m l n s = " h t t p : / / s c h e m a s . m i c r o s o f t . c o m / s h a r e p o i n t / v 3 "   x s i : n i l = " t r u e " / > < I m a g e   x m l n s = " 7 1 a f 3 2 4 3 - 3 d d 4 - 4 a 8 d - 8 c 0 d - d d 7 6 d a 1 f 0 2 a 5 " > < U r l   x s i : n i l = " t r u e " > < / U r l > < D e s c r i p t i o n   x s i : n i l = " t r u e " > < / D e s c r i p t i o n > < / I m a g e > < S t a t u s   x m l n s = " 7 1 a f 3 2 4 3 - 3 d d 4 - 4 a 8 d - 8 c 0 d - d d 7 6 d a 1 f 0 2 a 5 " > N o t   s t a r t e d < / S t a t u s > < B a c k g r o u n d   x m l n s = " 7 1 a f 3 2 4 3 - 3 d d 4 - 4 a 8 d - 8 c 0 d - d d 7 6 d a 1 f 0 2 a 5 " > f a l s e < / B a c k g r o u n d > < _ i p _ U n i f i e d C o m p l i a n c e P o l i c y P r o p e r t i e s   x m l n s = " h t t p : / / s c h e m a s . m i c r o s o f t . c o m / s h a r e p o i n t / v 3 "   x s i : n i l = " t r u e " / > < I m a g e T a g s T a x H T F i e l d   x m l n s = " 7 1 a f 3 2 4 3 - 3 d d 4 - 4 a 8 d - 8 c 0 d - d d 7 6 d a 1 f 0 2 a 5 " > < T e r m s   x m l n s = " h t t p : / / s c h e m a s . m i c r o s o f t . c o m / o f f i c e / i n f o p a t h / 2 0 0 7 / P a r t n e r C o n t r o l s " > < / T e r m s > < / I m a g e T a g s T a x H T F i e l d > < T a x C a t c h A l l   x m l n s = " 2 3 0 e 9 d f 3 - b e 6 5 - 4 c 7 3 - a 9 3 b - d 1 2 3 6 e b d 6 7 7 e "   x s i : n i l = " t r u e " / > < M e d i a S e r v i c e K e y P o i n t s   x m l n s = " 7 1 a f 3 2 4 3 - 3 d d 4 - 4 a 8 d - 8 c 0 d - d d 7 6 d a 1 f 0 2 a 5 "   x s i : n i l = " t r u e " / > < / d o c u m e n t M a n a g e m e n t > < / p : p r o p e r t i e s > 
</file>

<file path=customXml/item2.xml>��< ? m s o - c o n t e n t T y p e ? > < F o r m T e m p l a t e s   x m l n s = " h t t p : / / s c h e m a s . m i c r o s o f t . c o m / s h a r e p o i n t / v 3 / c o n t e n t t y p e / f o r m s " > < D i s p l a y > D o c u m e n t L i b r a r y F o r m < / D i s p l a y > < E d i t > D o c u m e n t L i b r a r y F o r m < / E d i t > < N e w > D o c u m e n t L i b r a r y F o r m < / N e w > < / F o r m T e m p l a t e s > 
</file>

<file path=customXml/item3.xml>��< ? x m l   v e r s i o n = " 1 . 0 " ? > < c t : c o n t e n t T y p e S c h e m a   c t : _ = " "   m a : _ = " "   m a : c o n t e n t T y p e N a m e = " D o c u m e n t "   m a : c o n t e n t T y p e I D = " 0 x 0 1 0 1 0 0 7 9 F 1 1 1 E D 3 5 F 8 C C 4 7 9 4 4 9 6 0 9 E 8 A 0 9 2 3 A 6 "   m a : c o n t e n t T y p e V e r s i o n = " 2 4 "   m a : c o n t e n t T y p e D e s c r i p t i o n = " C r e a t e   a   n e w   d o c u m e n t . "   m a : c o n t e n t T y p e S c o p e = " "   m a : v e r s i o n I D = " 2 d 7 1 4 a 3 2 9 6 d f 1 4 e b a 7 a 1 0 0 b b 6 6 5 4 4 3 c a "   x m l n s : c t = " h t t p : / / s c h e m a s . m i c r o s o f t . c o m / o f f i c e / 2 0 0 6 / m e t a d a t a / c o n t e n t T y p e "   x m l n s : m a = " h t t p : / / s c h e m a s . m i c r o s o f t . c o m / o f f i c e / 2 0 0 6 / m e t a d a t a / p r o p e r t i e s / m e t a A t t r i b u t e s " >  
 < x s d : s c h e m a   t a r g e t N a m e s p a c e = " h t t p : / / s c h e m a s . m i c r o s o f t . c o m / o f f i c e / 2 0 0 6 / m e t a d a t a / p r o p e r t i e s "   m a : r o o t = " t r u e "   m a : f i e l d s I D = " 4 9 5 4 9 b f 4 5 b f b b f b 6 c f f e d 5 2 7 3 8 0 e 7 7 e 1 "   n s 1 : _ = " "   n s 2 : _ = " "   n s 3 : _ = " "   n s 4 : _ = " " 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
 < x s d : i m p o r t   n a m e s p a c e = " h t t p : / / s c h e m a s . m i c r o s o f t . c o m / s h a r e p o i n t / v 3 " / >  
 < x s d : i m p o r t   n a m e s p a c e = " 7 1 a f 3 2 4 3 - 3 d d 4 - 4 a 8 d - 8 c 0 d - d d 7 6 d a 1 f 0 2 a 5 " / >  
 < x s d : i m p o r t   n a m e s p a c e = " 1 6 c 0 5 7 2 7 - a a 7 5 - 4 e 4 a - 9 b 5 f - 8 a 8 0 a 1 1 6 5 8 9 1 " / >  
 < x s d : i m p o r t   n a m e s p a c e = " 2 3 0 e 9 d f 3 - b e 6 5 - 4 c 7 3 - a 9 3 b - d 1 2 3 6 e b d 6 7 7 e " / >  
 < x s d : e l e m e n t   n a m e = " p r o p e r t i e s " >  
 < x s d : c o m p l e x T y p e >  
 < x s d : s e q u e n c e >  
 < x s d : e l e m e n t   n a m e = " d o c u m e n t M a n a g e m e n t " >  
 < x s d : c o m p l e x T y p e >  
 < x s d : a l l >  
 < x s d : e l e m e n t   r e f = " n s 2 : S t a t u s "   m i n O c c u r s = " 0 " / >  
 < x s d : e l e m e n t   r e f = " n s 2 : I m a g e "   m i n O c c u r s = " 0 " / >  
 < x s d : e l e m e n t   r e f = " n s 2 : M e d i a S e r v i c e M e t a d a t a "   m i n O c c u r s = " 0 " / >  
 < x s d : e l e m e n t   r e f = " n s 2 : M e d i a S e r v i c e F a s t M e t a d a t a "   m i n O c c u r s = " 0 " / >  
 < x s d : e l e m e n t   r e f = " n s 2 : M e d i a S e r v i c e O C R "   m i n O c c u r s = " 0 " / >  
 < x s d : e l e m e n t   r e f = " n s 2 : M e d i a S e r v i c e A u t o T a g s "   m i n O c c u r s = " 0 " / >  
 < x s d : e l e m e n t   r e f = " n s 2 : M e d i a S e r v i c e E v e n t H a s h C o d e "   m i n O c c u r s = " 0 " / >  
 < x s d : e l e m e n t   r e f = " n s 2 : M e d i a S e r v i c e G e n e r a t i o n T i m e "   m i n O c c u r s = " 0 " / >  
 < x s d : e l e m e n t   r e f = " n s 3 : S h a r e d W i t h U s e r s "   m i n O c c u r s = " 0 " / >  
 < x s d : e l e m e n t   r e f = " n s 3 : S h a r e d W i t h D e t a i l s "   m i n O c c u r s = " 0 " / >  
 < x s d : e l e m e n t   r e f = " n s 2 : M e d i a S e r v i c e A u t o K e y P o i n t s "   m i n O c c u r s = " 0 " / >  
 < x s d : e l e m e n t   r e f = " n s 2 : M e d i a S e r v i c e K e y P o i n t s "   m i n O c c u r s = " 0 " / >  
 < x s d : e l e m e n t   r e f = " n s 2 : M e d i a S e r v i c e D a t e T a k e n "   m i n O c c u r s = " 0 " / >  
 < x s d : e l e m e n t   r e f = " n s 1 : _ i p _ U n i f i e d C o m p l i a n c e P o l i c y P r o p e r t i e s "   m i n O c c u r s = " 0 " / >  
 < x s d : e l e m e n t   r e f = " n s 1 : _ i p _ U n i f i e d C o m p l i a n c e P o l i c y U I A c t i o n "   m i n O c c u r s = " 0 " / >  
 < x s d : e l e m e n t   r e f = " n s 4 : T a x C a t c h A l l "   m i n O c c u r s = " 0 " / >  
 < x s d : e l e m e n t   r e f = " n s 2 : I m a g e T a g s T a x H T F i e l d "   m i n O c c u r s = " 0 " / >  
 < x s d : e l e m e n t   r e f = " n s 2 : M e d i a S e r v i c e L o c a t i o n "   m i n O c c u r s = " 0 " / >  
 < x s d : e l e m e n t   r e f = " n s 2 : M e d i a L e n g t h I n S e c o n d s "   m i n O c c u r s = " 0 " / >  
 < x s d : e l e m e n t   r e f = " n s 2 : B a c k g r o u n d "   m i n O c c u r s = " 0 " / >  
 < / x s d : a l l >  
 < / x s d : c o m p l e x T y p e >  
 < / x s d : e l e m e n t >  
 < / x s d : s e q u e n c e >  
 < / x s d : c o m p l e x T y p e >  
 < / x s d : e l e m e n t >  
 < / x s d : s c h e m a >  
 < x s d : s c h e m a   t a r g e t N a m e s p a c e = " h t t p : / / s c h e m a s . m i c r o s o f t . c o m / s h a r e p o i n t / v 3 " 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_ i p _ U n i f i e d C o m p l i a n c e P o l i c y P r o p e r t i e s "   m a : i n d e x = " 2 0 "   n i l l a b l e = " t r u e "   m a : d i s p l a y N a m e = " U n i f i e d   C o m p l i a n c e   P o l i c y   P r o p e r t i e s "   m a : h i d d e n = " t r u e "   m a : i n t e r n a l N a m e = " _ i p _ U n i f i e d C o m p l i a n c e P o l i c y P r o p e r t i e s "   m a : r e a d O n l y = " f a l s e " >  
 < x s d : s i m p l e T y p e >  
 < x s d : r e s t r i c t i o n   b a s e = " d m s : N o t e " / >  
 < / x s d : s i m p l e T y p e >  
 < / x s d : e l e m e n t >  
 < x s d : e l e m e n t   n a m e = " _ i p _ U n i f i e d C o m p l i a n c e P o l i c y U I A c t i o n "   m a : i n d e x = " 2 1 "   n i l l a b l e = " t r u e "   m a : d i s p l a y N a m e = " U n i f i e d   C o m p l i a n c e   P o l i c y   U I   A c t i o n "   m a : h i d d e n = " t r u e "   m a : i n t e r n a l N a m e = " _ i p _ U n i f i e d C o m p l i a n c e P o l i c y U I A c t i o n "   m a : r e a d O n l y = " f a l s e " >  
 < x s d : s i m p l e T y p e >  
 < x s d : r e s t r i c t i o n   b a s e = " d m s : T e x t " / >  
 < / x s d : s i m p l e T y p e >  
 < / x s d : e l e m e n t >  
 < / x s d : s c h e m a >  
 < x s d : s c h e m a   t a r g e t N a m e s p a c e = " 7 1 a f 3 2 4 3 - 3 d d 4 - 4 a 8 d - 8 c 0 d - d d 7 6 d a 1 f 0 2 a 5 " 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t a t u s "   m a : i n d e x = " 2 "   n i l l a b l e = " t r u e "   m a : d i s p l a y N a m e = " S t a t u s "   m a : d e f a u l t = " N o t   s t a r t e d "   m a : f o r m a t = " D r o p d o w n "   m a : i n t e r n a l N a m e = " S t a t u s "   m a : r e a d O n l y = " f a l s e " >  
 < x s d : s i m p l e T y p e >  
 < x s d : r e s t r i c t i o n   b a s e = " d m s : C h o i c e " >  
 < x s d : e n u m e r a t i o n   v a l u e = " N o t   s t a r t e d " / >  
 < x s d : e n u m e r a t i o n   v a l u e = " I n   P r o g r e s s " / >  
 < x s d : e n u m e r a t i o n   v a l u e = " C o m p l e t e d " / >  
 < / x s d : r e s t r i c t i o n >  
 < / x s d : s i m p l e T y p e >  
 < / x s d : e l e m e n t >  
 < x s d : e l e m e n t   n a m e = " I m a g e "   m a : i n d e x = " 3 "   n i l l a b l e = " t r u e "   m a : d i s p l a y N a m e = " I m a g e "   m a : f o r m a t = " I m a g e "   m a : i n t e r n a l N a m e = " I m a g e "   m a : r e a d O n l y = " f a l s e " >  
 < x s d : c o m p l e x T y p e >  
 < x s d : c o m p l e x C o n t e n t >  
 < x s d : e x t e n s i o n   b a s e = " d m s : U R L " >  
 < x s d : s e q u e n c e >  
 < x s d : e l e m e n t   n a m e = " U r l "   t y p e = " d m s : V a l i d U r l "   m i n O c c u r s = " 0 "   n i l l a b l e = " t r u e " / >  
 < x s d : e l e m e n t   n a m e = " D e s c r i p t i o n "   t y p e = " x s d : s t r i n g "   n i l l a b l e = " t r u e " / >  
 < / x s d : s e q u e n c e >  
 < / x s d : e x t e n s i o n >  
 < / x s d : c o m p l e x C o n t e n t >  
 < / x s d : c o m p l e x T y p e >  
 < / x s d : e l e m e n t > 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O C R "   m a : i n d e x = " 1 0 "   n i l l a b l e = " t r u e "   m a : d i s p l a y N a m e = " M e d i a S e r v i c e O C R "   m a : h i d d e n = " t r u e "   m a : i n t e r n a l N a m e = " M e d i a S e r v i c e O C R "   m a : r e a d O n l y = " t r u e " >  
 < x s d : s i m p l e T y p e >  
 < x s d : r e s t r i c t i o n   b a s e = " d m s : N o t e " / >  
 < / x s d : s i m p l e T y p e >  
 < / x s d : e l e m e n t >  
 < x s d : e l e m e n t   n a m e = " M e d i a S e r v i c e A u t o T a g s "   m a : i n d e x = " 1 1 "   n i l l a b l e = " t r u e "   m a : d i s p l a y N a m e = " M e d i a S e r v i c e A u t o T a g s "   m a : h i d d e n = " t r u e "   m a : i n t e r n a l N a m e = " M e d i a S e r v i c e A u t o T a g s "   m a : r e a d O n l y = " t r u e " >  
 < x s d : s i m p l e T y p e >  
 < x s d : r e s t r i c t i o n   b a s e = " d m s : T e x t " / >  
 < / x s d : s i m p l e T y p e >  
 < / x s d : e l e m e n t >  
 < x s d : e l e m e n t   n a m e = " M e d i a S e r v i c e E v e n t H a s h C o d e "   m a : i n d e x = " 1 2 "   n i l l a b l e = " t r u e "   m a : d i s p l a y N a m e = " M e d i a S e r v i c e E v e n t H a s h C o d e "   m a : h i d d e n = " t r u e "   m a : i n t e r n a l N a m e = " M e d i a S e r v i c e E v e n t H a s h C o d e "   m a : r e a d O n l y = " t r u e " >  
 < x s d : s i m p l e T y p e >  
 < x s d : r e s t r i c t i o n   b a s e = " d m s : T e x t " / >  
 < / x s d : s i m p l e T y p e >  
 < / x s d : e l e m e n t >  
 < x s d : e l e m e n t   n a m e = " M e d i a S e r v i c e G e n e r a t i o n T i m e "   m a : i n d e x = " 1 3 "   n i l l a b l e = " t r u e "   m a : d i s p l a y N a m e = " M e d i a S e r v i c e G e n e r a t i o n T i m e "   m a : h i d d e n = " t r u e "   m a : i n t e r n a l N a m e = " M e d i a S e r v i c e G e n e r a t i o n T i m e "   m a : r e a d O n l y = " t r u e " >  
 < x s d : s i m p l e T y p e >  
 < x s d : r e s t r i c t i o n   b a s e = " d m s : T e x t " / >  
 < / x s d : s i m p l e T y p e >  
 < / x s d : e l e m e n t >  
 < x s d : e l e m e n t   n a m e = " M e d i a S e r v i c e A u t o K e y P o i n t s "   m a : i n d e x = " 1 6 "   n i l l a b l e = " t r u e "   m a : d i s p l a y N a m e = " M e d i a S e r v i c e A u t o K e y P o i n t s "   m a : h i d d e n = " t r u e "   m a : i n t e r n a l N a m e = " M e d i a S e r v i c e A u t o K e y P o i n t s "   m a : r e a d O n l y = " t r u e " >  
 < x s d : s i m p l e T y p e >  
 < x s d : r e s t r i c t i o n   b a s e = " d m s : N o t e " / >  
 < / x s d : s i m p l e T y p e >  
 < / x s d : e l e m e n t >  
 < x s d : e l e m e n t   n a m e = " M e d i a S e r v i c e K e y P o i n t s "   m a : i n d e x = " 1 7 "   n i l l a b l e = " t r u e "   m a : d i s p l a y N a m e = " K e y P o i n t s "   m a : h i d d e n = " t r u e "   m a : i n t e r n a l N a m e = " M e d i a S e r v i c e K e y P o i n t s "   m a : r e a d O n l y = " f a l s e " >  
 < x s d : s i m p l e T y p e >  
 < x s d : r e s t r i c t i o n   b a s e = " d m s : N o t e " / >  
 < / x s d : s i m p l e T y p e >  
 < / x s d : e l e m e n t >  
 < x s d : e l e m e n t   n a m e = " M e d i a S e r v i c e D a t e T a k e n "   m a : i n d e x = " 1 8 "   n i l l a b l e = " t r u e "   m a : d i s p l a y N a m e = " M e d i a S e r v i c e D a t e T a k e n "   m a : h i d d e n = " t r u e "   m a : i n t e r n a l N a m e = " M e d i a S e r v i c e D a t e T a k e n "   m a : r e a d O n l y = " t r u e " >  
 < x s d : s i m p l e T y p e >  
 < x s d : r e s t r i c t i o n   b a s e = " d m s : T e x t " / >  
 < / x s d : s i m p l e T y p e >  
 < / x s d : e l e m e n t >  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
 < x s d : c o m p l e x T y p e >  
 < x s d : s e q u e n c e >  
 < x s d : e l e m e n t   r e f = " p c : T e r m s "   m i n O c c u r s = " 0 "   m a x O c c u r s = " 1 " > < / x s d : e l e m e n t >  
 < / x s d : s e q u e n c e >  
 < / x s d : c o m p l e x T y p e >  
 < / x s d : e l e m e n t >  
 < x s d : e l e m e n t   n a m e = " M e d i a S e r v i c e L o c a t i o n "   m a : i n d e x = " 2 6 "   n i l l a b l e = " t r u e "   m a : d i s p l a y N a m e = " L o c a t i o n "   m a : h i d d e n = " t r u e "   m a : i n t e r n a l N a m e = " M e d i a S e r v i c e L o c a t i o n "   m a : r e a d O n l y = " t r u e " >  
 < x s d : s i m p l e T y p e >  
 < x s d : r e s t r i c t i o n   b a s e = " d m s : T e x t " / >  
 < / x s d : s i m p l e T y p e >  
 < / x s d : e l e m e n t >  
 < x s d : e l e m e n t   n a m e = " M e d i a L e n g t h I n S e c o n d s "   m a : i n d e x = " 2 7 "   n i l l a b l e = " t r u e "   m a : d i s p l a y N a m e = " M e d i a L e n g t h I n S e c o n d s "   m a : h i d d e n = " t r u e "   m a : i n t e r n a l N a m e = " M e d i a L e n g t h I n S e c o n d s "   m a : r e a d O n l y = " t r u e " >  
 < x s d : s i m p l e T y p e >  
 < x s d : r e s t r i c t i o n   b a s e = " d m s : U n k n o w n " / >  
 < / x s d : s i m p l e T y p e >  
 < / x s d : e l e m e n t >  
 < x s d : e l e m e n t   n a m e = " B a c k g r o u n d "   m a : i n d e x = " 2 8 "   n i l l a b l e = " t r u e "   m a : d i s p l a y N a m e = " B a c k g r o u n d "   m a : d e f a u l t = " 0 "   m a : f o r m a t = " D r o p d o w n "   m a : i n t e r n a l N a m e = " B a c k g r o u n d " >  
 < x s d : s i m p l e T y p e >  
 < x s d : r e s t r i c t i o n   b a s e = " d m s : B o o l e a n " / >  
 < / x s d : s i m p l e T y p e >  
 < / x s d : e l e m e n t >  
 < / x s d : s c h e m a >  
 < x s d : s c h e m a   t a r g e t N a m e s p a c e = " 1 6 c 0 5 7 2 7 - a a 7 5 - 4 e 4 a - 9 b 5 f - 8 a 8 0 a 1 1 6 5 8 9 1 " 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4 "   n i l l a b l e = " t r u e "   m a : d i s p l a y N a m e = " S h a r e d   W i t h "   m a : h i d d e n = " t r u e " 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5 "   n i l l a b l e = " t r u e "   m a : d i s p l a y N a m e = " S h a r e d   W i t h   D e t a i l s "   m a : h i d d e n = " t r u e "   m a : i n t e r n a l N a m e = " S h a r e d W i t h D e t a i l s "   m a : r e a d O n l y = " t r u e " >  
 < x s d : s i m p l e T y p e >  
 < x s d : r e s t r i c t i o n   b a s e = " d m s : N o t e " / >  
 < / x s d : s i m p l e T y p e >  
 < / x s d : e l e m e n t >  
 < / x s d : s c h e m a >  
 < x s d : s c h e m a   t a r g e t N a m e s p a c e = " 2 3 0 e 9 d f 3 - b e 6 5 - 4 c 7 3 - a 9 3 b - d 1 2 3 6 e b d 6 7 7 e " 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T a x C a t c h A l l "   m a : i n d e x = " 2 3 "   n i l l a b l e = " t r u e "   m a : d i s p l a y N a m e = " T a x o n o m y   C a t c h   A l l   C o l u m n "   m a : h i d d e n = " t r u e "   m a : l i s t = " { 3 f 6 b f c b c - 3 d b 3 - 4 a e 6 - b d 7 6 - 3 2 6 f 0 7 9 8 a d 2 8 } "   m a : i n t e r n a l N a m e = " T a x C a t c h A l l "   m a : r e a d O n l y = " f a l s e "   m a : s h o w F i e l d = " C a t c h A l l D a t a "   m a : w e b = " 1 6 c 0 5 7 2 7 - a a 7 5 - 4 e 4 a - 9 b 5 f - 8 a 8 0 a 1 1 6 5 8 9 1 " >  
 < x s d : c o m p l e x T y p e >  
 < x s d : c o m p l e x C o n t e n t >  
 < x s d : e x t e n s i o n   b a s e = " d m s : M u l t i C h o i c e L o o k u p " >  
 < x s d : s e q u e n c e >  
 < x s d : e l e m e n t   n a m e = " V a l u e "   t y p e = " d m s : L o o k u p "   m a x O c c u r s = " u n b o u n d e d "   m i n O c c u r s = " 0 "   n i l l a b l e = " t r u e " / >  
 < / x s d : s e q u e n c e >  
 < / x s d : e x t e n s i o n >  
 < / x s d : c o m p l e x C o n t e n t >  
 < / x s d : c o m p l e x 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d i s p l a y N a m e = " C o n t e n t   T y p e " / >  
 < x s d : e l e m e n t   r e f = " d c : t i t l e "   m i n O c c u r s = " 0 "   m a x O c c u r s = " 1 "   m a : i n d e x = " 1 " 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Props228.xml><?xml version="1.0" encoding="utf-8"?>
<ds:datastoreItem xmlns:ds="http://schemas.openxmlformats.org/officeDocument/2006/customXml" ds:itemID="{417A7A50-AAC8-434E-833F-7E27C6AD43E0}">
  <ds:schemaRefs/>
</ds:datastoreItem>
</file>

<file path=customXml/itemProps229.xml><?xml version="1.0" encoding="utf-8"?>
<ds:datastoreItem xmlns:ds="http://schemas.openxmlformats.org/officeDocument/2006/customXml" ds:itemID="{DC8AD12E-C2D9-41B2-8612-466D65B53646}">
  <ds:schemaRefs/>
</ds:datastoreItem>
</file>

<file path=customXml/itemProps230.xml><?xml version="1.0" encoding="utf-8"?>
<ds:datastoreItem xmlns:ds="http://schemas.openxmlformats.org/officeDocument/2006/customXml" ds:itemID="{182A8BBB-9391-4155-A1BE-AA1B761FAA83}">
  <ds:schemaRefs/>
</ds:datastoreItem>
</file>

<file path=docProps/app.xml><?xml version="1.0" encoding="utf-8"?>
<Properties xmlns="http://schemas.openxmlformats.org/officeDocument/2006/extended-properties" xmlns:vt="http://schemas.openxmlformats.org/officeDocument/2006/docPropsVTypes">
  <Template>PowerPoint Surface 触控笔教程</Template>
  <TotalTime>0</TotalTime>
  <Words>9541</Words>
  <Application>WPS 演示</Application>
  <PresentationFormat>宽屏</PresentationFormat>
  <Paragraphs>820</Paragraphs>
  <Slides>56</Slides>
  <Notes>5</Notes>
  <HiddenSlides>0</HiddenSlides>
  <MMClips>0</MMClips>
  <ScaleCrop>false</ScaleCrop>
  <HeadingPairs>
    <vt:vector size="8" baseType="variant">
      <vt:variant>
        <vt:lpstr>已用的字体</vt:lpstr>
      </vt:variant>
      <vt:variant>
        <vt:i4>36</vt:i4>
      </vt:variant>
      <vt:variant>
        <vt:lpstr>主题</vt:lpstr>
      </vt:variant>
      <vt:variant>
        <vt:i4>2</vt:i4>
      </vt:variant>
      <vt:variant>
        <vt:lpstr>嵌入 OLE 服务器</vt:lpstr>
      </vt:variant>
      <vt:variant>
        <vt:i4>2</vt:i4>
      </vt:variant>
      <vt:variant>
        <vt:lpstr>幻灯片标题</vt:lpstr>
      </vt:variant>
      <vt:variant>
        <vt:i4>56</vt:i4>
      </vt:variant>
    </vt:vector>
  </HeadingPairs>
  <TitlesOfParts>
    <vt:vector size="96" baseType="lpstr">
      <vt:lpstr>Arial</vt:lpstr>
      <vt:lpstr>宋体</vt:lpstr>
      <vt:lpstr>Wingdings</vt:lpstr>
      <vt:lpstr>华文隶书</vt:lpstr>
      <vt:lpstr>Segoe UI Semibold</vt:lpstr>
      <vt:lpstr>隶书</vt:lpstr>
      <vt:lpstr>仿宋</vt:lpstr>
      <vt:lpstr>黑体</vt:lpstr>
      <vt:lpstr>Times New Roman</vt:lpstr>
      <vt:lpstr>Wingdings</vt:lpstr>
      <vt:lpstr>Microsoft YaHei UI</vt:lpstr>
      <vt:lpstr>微软雅黑</vt:lpstr>
      <vt:lpstr>Arial Unicode MS</vt:lpstr>
      <vt:lpstr>Cambria Math</vt:lpstr>
      <vt:lpstr>MS Mincho</vt:lpstr>
      <vt:lpstr>Segoe Print</vt:lpstr>
      <vt:lpstr>Wingdings 3</vt:lpstr>
      <vt:lpstr>Gill Sans MT</vt:lpstr>
      <vt:lpstr>Wingdings</vt:lpstr>
      <vt:lpstr>Wingdings 3</vt:lpstr>
      <vt:lpstr>华文中宋</vt:lpstr>
      <vt:lpstr>Wingdings 2</vt:lpstr>
      <vt:lpstr>Tahoma</vt:lpstr>
      <vt:lpstr>华文新魏</vt:lpstr>
      <vt:lpstr>Arial</vt:lpstr>
      <vt:lpstr>造字工房朗宋（非商用）常规体</vt:lpstr>
      <vt:lpstr>宋?</vt:lpstr>
      <vt:lpstr>华文行楷</vt:lpstr>
      <vt:lpstr>华文彩云</vt:lpstr>
      <vt:lpstr>锦绣宋体</vt:lpstr>
      <vt:lpstr>汉仪综艺体简</vt:lpstr>
      <vt:lpstr>方正小标宋简体</vt:lpstr>
      <vt:lpstr>方正仿宋_GB18030</vt:lpstr>
      <vt:lpstr>华文宋体</vt:lpstr>
      <vt:lpstr>汉仪雪君体简</vt:lpstr>
      <vt:lpstr>汉仪中黑简</vt:lpstr>
      <vt:lpstr>欢迎文档</vt:lpstr>
      <vt:lpstr>1_欢迎文档</vt:lpstr>
      <vt:lpstr>Equation.3</vt:lpstr>
      <vt:lpstr>Equation.3</vt:lpstr>
      <vt:lpstr>工作任务三：         液压缸的选用和排故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液压阀及基本回路的认知与搭建</dc:title>
  <dc:creator>yyy</dc:creator>
  <cp:lastModifiedBy>On the road</cp:lastModifiedBy>
  <cp:revision>41</cp:revision>
  <dcterms:created xsi:type="dcterms:W3CDTF">2023-10-02T23:57:00Z</dcterms:created>
  <dcterms:modified xsi:type="dcterms:W3CDTF">2024-07-01T10:24:02Z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ICV">
    <vt:lpwstr>765003DF108F48F5A10789111A85B34D_12</vt:lpwstr>
  </property>
  <property fmtid="{D5CDD505-2E9C-101B-9397-08002B2CF9AE}" pid="4" name="KSOProductBuildVer">
    <vt:lpwstr>2052-12.1.0.16929</vt:lpwstr>
  </property>
</Properties>
</file>